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78" d="100"/>
          <a:sy n="78" d="100"/>
        </p:scale>
        <p:origin x="846" y="84"/>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28/03/2024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28/03/2024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28/03/2024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28/03/2024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28/03/2024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28/03/2024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28/03/2024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28/03/2024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28/03/2024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28/03/2024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28/03/2024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28/03/2024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28/03/2024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The Cross as the Centre</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1 Corinthians 2:1-5</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Duane Newport</a:t>
            </a:r>
          </a:p>
          <a:p>
            <a:pPr marL="0" indent="0" algn="ctr">
              <a:buNone/>
            </a:pPr>
            <a:endParaRPr lang="en-US" altLang="zh-CN" sz="2200" b="1" dirty="0">
              <a:solidFill>
                <a:schemeClr val="tx1"/>
              </a:solidFill>
            </a:endParaRPr>
          </a:p>
          <a:p>
            <a:pPr marL="0" indent="0" algn="ctr">
              <a:buNone/>
            </a:pP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31 M</a:t>
            </a:r>
            <a:r>
              <a:rPr lang="en-US" altLang="zh-CN" sz="2400" b="1" i="0" u="none" strike="noStrike" kern="1200" cap="none" spc="0" baseline="0" dirty="0">
                <a:solidFill>
                  <a:srgbClr val="000000"/>
                </a:solidFill>
                <a:uFillTx/>
                <a:latin typeface="Calibri" panose="020F0502020204030204"/>
              </a:rPr>
              <a:t>arch</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652275" y="324635"/>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939593"/>
            <a:ext cx="6000371" cy="1538883"/>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200" b="1" u="sng" dirty="0"/>
              <a:t>VERSE FOR THE WEEK</a:t>
            </a:r>
            <a:r>
              <a:rPr lang="en-US" altLang="zh-CN" sz="1200" b="1" u="sng" dirty="0"/>
              <a:t>— 1 Corinthians 2:1-5</a:t>
            </a:r>
          </a:p>
          <a:p>
            <a:pPr algn="just">
              <a:defRPr sz="1800" b="0" i="0" u="none" strike="noStrike" kern="0" cap="none" spc="0" baseline="0">
                <a:solidFill>
                  <a:srgbClr val="000000"/>
                </a:solidFill>
                <a:uFillTx/>
              </a:defRPr>
            </a:pPr>
            <a:endParaRPr lang="en-US" altLang="zh-CN" sz="500" b="1" u="sng" dirty="0"/>
          </a:p>
          <a:p>
            <a:pPr algn="just">
              <a:defRPr sz="1800" b="0" i="0" u="none" strike="noStrike" kern="0" cap="none" spc="0" baseline="0">
                <a:solidFill>
                  <a:srgbClr val="000000"/>
                </a:solidFill>
                <a:uFillTx/>
              </a:defRPr>
            </a:pPr>
            <a:r>
              <a:rPr lang="en-US" altLang="zh-CN" sz="1200" dirty="0"/>
              <a:t>And so it was with me, brothers and sisters. When I came to you, I did not come with eloquence or human wisdom as I proclaimed to you the testimony about God.[a] 2 For I resolved to know nothing while I was with you except Jesus Christ and him crucified. 3 I came to you in weakness with great fear and trembling. 4 My message and my preaching were not with wise and persuasive words, but with a demonstration of the Spirit’s power, 5 so that your faith might not rest on human wisdom, but on God’s power.</a:t>
            </a:r>
          </a:p>
          <a:p>
            <a:pPr algn="just">
              <a:defRPr sz="1800" b="0" i="0" u="none" strike="noStrike" kern="0" cap="none" spc="0" baseline="0">
                <a:solidFill>
                  <a:srgbClr val="000000"/>
                </a:solidFill>
                <a:uFillTx/>
              </a:defRPr>
            </a:pPr>
            <a:endParaRPr lang="en-US" altLang="zh-CN" sz="500" dirty="0"/>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1313694900"/>
              </p:ext>
            </p:extLst>
          </p:nvPr>
        </p:nvGraphicFramePr>
        <p:xfrm>
          <a:off x="4307595" y="3160769"/>
          <a:ext cx="1932568" cy="3591588"/>
        </p:xfrm>
        <a:graphic>
          <a:graphicData uri="http://schemas.openxmlformats.org/drawingml/2006/table">
            <a:tbl>
              <a:tblPr/>
              <a:tblGrid>
                <a:gridCol w="1027353">
                  <a:extLst>
                    <a:ext uri="{9D8B030D-6E8A-4147-A177-3AD203B41FA5}">
                      <a16:colId xmlns:a16="http://schemas.microsoft.com/office/drawing/2014/main" val="2098118127"/>
                    </a:ext>
                  </a:extLst>
                </a:gridCol>
                <a:gridCol w="905215">
                  <a:extLst>
                    <a:ext uri="{9D8B030D-6E8A-4147-A177-3AD203B41FA5}">
                      <a16:colId xmlns:a16="http://schemas.microsoft.com/office/drawing/2014/main" val="588163276"/>
                    </a:ext>
                  </a:extLst>
                </a:gridCol>
              </a:tblGrid>
              <a:tr h="349223">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64560">
                <a:tc>
                  <a:txBody>
                    <a:bodyPr/>
                    <a:lstStyle/>
                    <a:p>
                      <a:pPr algn="l"/>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256,000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441818">
                <a:tc>
                  <a:txBody>
                    <a:bodyPr/>
                    <a:lstStyle/>
                    <a:p>
                      <a:pPr algn="l"/>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327,</a:t>
                      </a:r>
                      <a:r>
                        <a:rPr lang="en-NZ" altLang="zh-CN" sz="1200" b="0" i="0" dirty="0">
                          <a:effectLst/>
                        </a:rPr>
                        <a:t>9</a:t>
                      </a:r>
                      <a:r>
                        <a:rPr lang="en-NZ" sz="1200" b="0" i="0" dirty="0">
                          <a:effectLst/>
                        </a:rPr>
                        <a:t>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441818">
                <a:tc>
                  <a:txBody>
                    <a:bodyPr/>
                    <a:lstStyle/>
                    <a:p>
                      <a:pPr algn="l"/>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t>C</a:t>
                      </a:r>
                      <a:r>
                        <a:rPr lang="en-US" altLang="zh-CN" sz="1200" b="0" i="0" dirty="0"/>
                        <a:t>ham, Western</a:t>
                      </a:r>
                      <a:endParaRPr lang="en-US" sz="1200" b="0" i="0" dirty="0"/>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39595">
                <a:tc>
                  <a:txBody>
                    <a:bodyPr/>
                    <a:lstStyle/>
                    <a:p>
                      <a:pPr algn="l"/>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441818">
                <a:tc>
                  <a:txBody>
                    <a:bodyPr/>
                    <a:lstStyle/>
                    <a:p>
                      <a:pPr algn="l"/>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New Testament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441818">
                <a:tc>
                  <a:txBody>
                    <a:bodyPr/>
                    <a:lstStyle/>
                    <a:p>
                      <a:pPr algn="l"/>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64560">
                <a:tc>
                  <a:txBody>
                    <a:bodyPr/>
                    <a:lstStyle/>
                    <a:p>
                      <a:pPr algn="l"/>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441818">
                <a:tc>
                  <a:txBody>
                    <a:bodyPr/>
                    <a:lstStyle/>
                    <a:p>
                      <a:pPr algn="l"/>
                      <a:r>
                        <a:rPr lang="en-NZ" sz="12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64560">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2" name="TextBox 1">
            <a:extLst>
              <a:ext uri="{FF2B5EF4-FFF2-40B4-BE49-F238E27FC236}">
                <a16:creationId xmlns:a16="http://schemas.microsoft.com/office/drawing/2014/main" id="{5DCB7237-8C6D-AADC-FCF6-FD5416C9B2F1}"/>
              </a:ext>
            </a:extLst>
          </p:cNvPr>
          <p:cNvSpPr txBox="1"/>
          <p:nvPr/>
        </p:nvSpPr>
        <p:spPr>
          <a:xfrm>
            <a:off x="98243" y="408737"/>
            <a:ext cx="2916248" cy="2939266"/>
          </a:xfrm>
          <a:prstGeom prst="rect">
            <a:avLst/>
          </a:prstGeom>
          <a:noFill/>
        </p:spPr>
        <p:txBody>
          <a:bodyPr wrap="square">
            <a:spAutoFit/>
          </a:bodyPr>
          <a:lstStyle/>
          <a:p>
            <a:pPr algn="l"/>
            <a:r>
              <a:rPr lang="en-US" altLang="zh-CN" sz="1200" b="1" dirty="0">
                <a:effectLst/>
              </a:rPr>
              <a:t>Western Cham in Cambodia</a:t>
            </a:r>
          </a:p>
          <a:p>
            <a:pPr algn="l"/>
            <a:endParaRPr lang="en-US" altLang="zh-CN" sz="500" dirty="0">
              <a:effectLst/>
            </a:endParaRPr>
          </a:p>
          <a:p>
            <a:pPr algn="l"/>
            <a:r>
              <a:rPr lang="en-US" altLang="zh-CN" sz="1200" dirty="0">
                <a:effectLst/>
              </a:rPr>
              <a:t>Long ago, the Cham had a strong empire, called Champa, located in southern Vietnam. In 1471, Champa was invaded and destroyed by the Vietnamese and most freemen and aristocrats fled to Cambodia. In 1975, more than 250,000 Muslim Cham lived in Cambodia. With the rise of the Khmer Rouge regime, however, their population was decimated. Captured and removed from their homes, they were forbidden to speak their own language and forced to eat pork, which is an abomination to Muslims. About 100,000 Cham were said to have been executed. Cham villagers are</a:t>
            </a:r>
            <a:endParaRPr lang="en-US" altLang="zh-CN" sz="1200" u="sng" dirty="0">
              <a:effectLst/>
            </a:endParaRPr>
          </a:p>
        </p:txBody>
      </p:sp>
      <p:pic>
        <p:nvPicPr>
          <p:cNvPr id="10" name="Picture 2" descr="Map of Cham, Western in Cambodia">
            <a:extLst>
              <a:ext uri="{FF2B5EF4-FFF2-40B4-BE49-F238E27FC236}">
                <a16:creationId xmlns:a16="http://schemas.microsoft.com/office/drawing/2014/main" id="{77AB9B3B-2015-8BAB-8AD4-C9372481FE0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5158" y="729168"/>
            <a:ext cx="3217170" cy="24205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6025AD00-492C-38A2-DC55-B7AD6894CB7C}"/>
              </a:ext>
            </a:extLst>
          </p:cNvPr>
          <p:cNvSpPr txBox="1"/>
          <p:nvPr/>
        </p:nvSpPr>
        <p:spPr>
          <a:xfrm>
            <a:off x="98243" y="3201540"/>
            <a:ext cx="4297487" cy="3785652"/>
          </a:xfrm>
          <a:prstGeom prst="rect">
            <a:avLst/>
          </a:prstGeom>
          <a:noFill/>
        </p:spPr>
        <p:txBody>
          <a:bodyPr wrap="square">
            <a:spAutoFit/>
          </a:bodyPr>
          <a:lstStyle/>
          <a:p>
            <a:pPr algn="l"/>
            <a:r>
              <a:rPr lang="en-US" altLang="zh-CN" sz="1200" dirty="0">
                <a:effectLst/>
              </a:rPr>
              <a:t>extremely poor and their settlements convey a sense of impermanence. They are now largely integrated into the Cambodian lifestyle and many now speak Khmer.</a:t>
            </a:r>
          </a:p>
          <a:p>
            <a:pPr algn="l"/>
            <a:endParaRPr lang="en-US" altLang="zh-CN" sz="1200" dirty="0">
              <a:effectLst/>
            </a:endParaRPr>
          </a:p>
          <a:p>
            <a:pPr algn="l"/>
            <a:r>
              <a:rPr lang="en-US" altLang="zh-CN" sz="1200" b="1" u="sng" dirty="0">
                <a:effectLst/>
              </a:rPr>
              <a:t>Ministry Obstacles: </a:t>
            </a:r>
            <a:r>
              <a:rPr lang="en-US" altLang="zh-CN" sz="1200" dirty="0">
                <a:effectLst/>
              </a:rPr>
              <a:t>This Muslim community living in Buddhist Cambodia may have become especially protective of their religious tradition.</a:t>
            </a:r>
          </a:p>
          <a:p>
            <a:pPr algn="l"/>
            <a:endParaRPr lang="en-US" altLang="zh-CN" sz="1200" dirty="0">
              <a:effectLst/>
            </a:endParaRPr>
          </a:p>
          <a:p>
            <a:pPr algn="l"/>
            <a:r>
              <a:rPr lang="en-US" altLang="zh-CN" sz="1200" b="1" u="sng" dirty="0">
                <a:effectLst/>
              </a:rPr>
              <a:t>Outreach Ideas: </a:t>
            </a:r>
            <a:r>
              <a:rPr lang="en-US" altLang="zh-CN" sz="1200" dirty="0">
                <a:effectLst/>
              </a:rPr>
              <a:t>There is a need for sustained prayer to prepare hearts of the Cham. Gospel recordings and the JESUS Film can both be useful in communicating the good news of Jesus.</a:t>
            </a:r>
          </a:p>
          <a:p>
            <a:pPr algn="l"/>
            <a:endParaRPr lang="en-US" altLang="zh-CN" sz="1200" dirty="0">
              <a:effectLst/>
            </a:endParaRPr>
          </a:p>
          <a:p>
            <a:pPr algn="l"/>
            <a:r>
              <a:rPr lang="en-US" altLang="zh-CN" sz="1200" b="1" u="sng" dirty="0">
                <a:effectLst/>
              </a:rPr>
              <a:t>Prayer Focus: </a:t>
            </a:r>
            <a:r>
              <a:rPr lang="en-US" altLang="zh-CN" sz="1200" dirty="0">
                <a:effectLst/>
              </a:rPr>
              <a:t>There are some believers in Christ among the Cham of Cambodia. Pray the JESUS Film and gospel recordings (which are available) would be taken to these believers. Workers need to rise up in courage to share the gospel with the Western Cham people of Cambodia. Pray for improved living conditions for the Cham, for employment opportunities and for good schools to be available for the </a:t>
            </a:r>
            <a:r>
              <a:rPr lang="en-US" altLang="zh-CN" sz="1200" dirty="0" err="1">
                <a:effectLst/>
              </a:rPr>
              <a:t>children.and</a:t>
            </a:r>
            <a:r>
              <a:rPr lang="en-US" altLang="zh-CN" sz="1200" dirty="0">
                <a:effectLst/>
              </a:rPr>
              <a:t> would draw many </a:t>
            </a:r>
            <a:r>
              <a:rPr lang="en-US" altLang="zh-CN" sz="1200" dirty="0" err="1">
                <a:effectLst/>
              </a:rPr>
              <a:t>Bosniaks</a:t>
            </a:r>
            <a:r>
              <a:rPr lang="en-US" altLang="zh-CN" sz="1200" dirty="0">
                <a:effectLst/>
              </a:rPr>
              <a:t> to himself.</a:t>
            </a:r>
            <a:endParaRPr lang="en-US" altLang="zh-CN" sz="1200" u="sng" dirty="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a:r>
            <a:r>
              <a:rPr lang="en-US" altLang="zh-CN" sz="1200" dirty="0">
                <a:latin typeface="Calibri" panose="020F0502020204030204"/>
              </a:rPr>
              <a:t>in</a:t>
            </a:r>
            <a:r>
              <a:rPr lang="en-US" altLang="zh-CN" sz="1200" b="0" i="0" u="none" strike="noStrike" kern="1200" cap="none" spc="0" baseline="0" dirty="0">
                <a:uFillTx/>
                <a:latin typeface="Calibri" panose="020F0502020204030204"/>
              </a:rPr>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6694140"/>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lvl="0" algn="just" defTabSz="457200">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and bear the fruit of the Holy Spirit. </a:t>
            </a:r>
          </a:p>
          <a:p>
            <a:pPr lvl="0" algn="just" defTabSz="457200">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7</a:t>
              </a:r>
              <a:r>
                <a:rPr lang="en-NZ" altLang="zh-CN" sz="1200" baseline="30000" dirty="0"/>
                <a:t>th</a:t>
              </a:r>
              <a:r>
                <a:rPr lang="en-NZ" altLang="zh-CN" sz="1200" dirty="0"/>
                <a:t>  April, 21</a:t>
              </a:r>
              <a:r>
                <a:rPr lang="en-NZ" altLang="zh-CN" sz="1200" baseline="30000" dirty="0"/>
                <a:t>st</a:t>
              </a:r>
              <a:r>
                <a:rPr lang="en-NZ" altLang="zh-CN" sz="1200" dirty="0"/>
                <a:t> April</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6303043" y="7307262"/>
            <a:ext cx="2908527" cy="907941"/>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73109" y="5206220"/>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Healing Trauma Series</a:t>
            </a:r>
          </a:p>
          <a:p>
            <a:pPr algn="ctr"/>
            <a:endParaRPr lang="en-US" altLang="zh-CN" sz="500" dirty="0">
              <a:solidFill>
                <a:schemeClr val="tx1"/>
              </a:solidFill>
            </a:endParaRPr>
          </a:p>
          <a:p>
            <a:pPr algn="ctr"/>
            <a:r>
              <a:rPr lang="en-US" altLang="zh-CN" sz="1200" dirty="0">
                <a:solidFill>
                  <a:schemeClr val="tx1"/>
                </a:solidFill>
              </a:rPr>
              <a:t>Starting from 27 March, 12 weeks, </a:t>
            </a:r>
          </a:p>
          <a:p>
            <a:pPr algn="ctr"/>
            <a:r>
              <a:rPr lang="en-US" altLang="zh-CN" sz="1200" dirty="0">
                <a:solidFill>
                  <a:schemeClr val="tx1"/>
                </a:solidFill>
              </a:rPr>
              <a:t>Every Wednesday 10 -1pm,</a:t>
            </a:r>
          </a:p>
          <a:p>
            <a:pPr algn="ctr"/>
            <a:r>
              <a:rPr lang="en-US" altLang="zh-CN" sz="1200" dirty="0">
                <a:solidFill>
                  <a:schemeClr val="tx1"/>
                </a:solidFill>
              </a:rPr>
              <a:t>@ church lounge</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373109" y="6378472"/>
            <a:ext cx="2628825" cy="106488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Ushers &amp; Greeters &amp; Tea Team</a:t>
            </a:r>
          </a:p>
          <a:p>
            <a:pPr algn="ctr"/>
            <a:r>
              <a:rPr lang="en-US" altLang="zh-CN" sz="1400" b="1" u="sng" dirty="0">
                <a:solidFill>
                  <a:schemeClr val="tx1"/>
                </a:solidFill>
              </a:rPr>
              <a:t>Training postponed to 14 April after the service @ lounge</a:t>
            </a:r>
          </a:p>
        </p:txBody>
      </p:sp>
      <p:sp>
        <p:nvSpPr>
          <p:cNvPr id="2" name="Rectangle: Rounded Corners 1">
            <a:extLst>
              <a:ext uri="{FF2B5EF4-FFF2-40B4-BE49-F238E27FC236}">
                <a16:creationId xmlns:a16="http://schemas.microsoft.com/office/drawing/2014/main" id="{E2622867-D142-69C6-4504-2F3C6DB0DDFC}"/>
              </a:ext>
            </a:extLst>
          </p:cNvPr>
          <p:cNvSpPr/>
          <p:nvPr/>
        </p:nvSpPr>
        <p:spPr>
          <a:xfrm>
            <a:off x="6373109" y="2743781"/>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Shared Lunch </a:t>
            </a:r>
          </a:p>
          <a:p>
            <a:pPr algn="ctr"/>
            <a:endParaRPr lang="en-US" altLang="zh-CN" sz="500" dirty="0">
              <a:solidFill>
                <a:schemeClr val="tx1"/>
              </a:solidFill>
            </a:endParaRPr>
          </a:p>
          <a:p>
            <a:pPr algn="ctr"/>
            <a:r>
              <a:rPr lang="en-NZ" altLang="zh-CN" sz="1200" b="1" dirty="0">
                <a:solidFill>
                  <a:schemeClr val="tx1"/>
                </a:solidFill>
              </a:rPr>
              <a:t>Today</a:t>
            </a:r>
            <a:r>
              <a:rPr lang="en-US" altLang="zh-CN" sz="1200" b="1" dirty="0">
                <a:solidFill>
                  <a:schemeClr val="tx1"/>
                </a:solidFill>
              </a:rPr>
              <a:t> </a:t>
            </a:r>
            <a:r>
              <a:rPr lang="en-US" altLang="zh-CN" sz="1200" dirty="0">
                <a:solidFill>
                  <a:schemeClr val="tx1"/>
                </a:solidFill>
              </a:rPr>
              <a:t>after the service,</a:t>
            </a:r>
          </a:p>
          <a:p>
            <a:pPr algn="ctr"/>
            <a:r>
              <a:rPr lang="en-US" altLang="zh-CN" sz="1200" dirty="0">
                <a:solidFill>
                  <a:schemeClr val="tx1"/>
                </a:solidFill>
              </a:rPr>
              <a:t>Please join us!</a:t>
            </a:r>
          </a:p>
        </p:txBody>
      </p:sp>
      <p:sp>
        <p:nvSpPr>
          <p:cNvPr id="8" name="Rectangle: Rounded Corners 7">
            <a:extLst>
              <a:ext uri="{FF2B5EF4-FFF2-40B4-BE49-F238E27FC236}">
                <a16:creationId xmlns:a16="http://schemas.microsoft.com/office/drawing/2014/main" id="{BD5289B1-DA19-7A3B-5C7E-05B77D43B037}"/>
              </a:ext>
            </a:extLst>
          </p:cNvPr>
          <p:cNvSpPr/>
          <p:nvPr/>
        </p:nvSpPr>
        <p:spPr>
          <a:xfrm>
            <a:off x="6373108" y="3977879"/>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Passover Meal</a:t>
            </a:r>
          </a:p>
          <a:p>
            <a:pPr algn="ctr"/>
            <a:endParaRPr lang="en-US" altLang="zh-CN" sz="500" dirty="0">
              <a:solidFill>
                <a:schemeClr val="tx1"/>
              </a:solidFill>
            </a:endParaRPr>
          </a:p>
          <a:p>
            <a:pPr algn="ctr"/>
            <a:r>
              <a:rPr lang="en-US" altLang="zh-CN" sz="1200" dirty="0">
                <a:solidFill>
                  <a:schemeClr val="tx1"/>
                </a:solidFill>
              </a:rPr>
              <a:t> 22 April(Mon), 6.30pm @church </a:t>
            </a:r>
          </a:p>
          <a:p>
            <a:pPr algn="ctr"/>
            <a:r>
              <a:rPr lang="en-NZ" altLang="zh-CN" sz="1200" dirty="0">
                <a:solidFill>
                  <a:schemeClr val="tx1"/>
                </a:solidFill>
              </a:rPr>
              <a:t>$30</a:t>
            </a:r>
            <a:r>
              <a:rPr lang="zh-CN" altLang="en-US" sz="1200" dirty="0">
                <a:solidFill>
                  <a:schemeClr val="tx1"/>
                </a:solidFill>
              </a:rPr>
              <a:t> </a:t>
            </a:r>
            <a:r>
              <a:rPr lang="en-NZ" altLang="zh-CN" sz="1200" dirty="0">
                <a:solidFill>
                  <a:schemeClr val="tx1"/>
                </a:solidFill>
              </a:rPr>
              <a:t>pp, RSVP, </a:t>
            </a:r>
            <a:r>
              <a:rPr lang="en-US" altLang="zh-CN" sz="1200" dirty="0">
                <a:solidFill>
                  <a:schemeClr val="tx1"/>
                </a:solidFill>
              </a:rPr>
              <a:t>maximum 55 people.</a:t>
            </a:r>
            <a:endParaRPr lang="en-NZ" altLang="zh-CN" sz="1200" dirty="0">
              <a:solidFill>
                <a:schemeClr val="tx1"/>
              </a:solidFill>
            </a:endParaRPr>
          </a:p>
          <a:p>
            <a:pPr algn="ctr"/>
            <a:r>
              <a:rPr lang="en-NZ" altLang="zh-CN" sz="1200" dirty="0">
                <a:solidFill>
                  <a:schemeClr val="tx1"/>
                </a:solidFill>
              </a:rPr>
              <a:t>Registration deadline is 14 April</a:t>
            </a:r>
            <a:r>
              <a:rPr lang="zh-CN" altLang="en-US" sz="1200" dirty="0">
                <a:solidFill>
                  <a:schemeClr val="tx1"/>
                </a:solidFill>
              </a:rPr>
              <a:t> </a:t>
            </a:r>
            <a:endParaRPr lang="en-US" altLang="zh-CN" sz="1200" dirty="0">
              <a:solidFill>
                <a:schemeClr val="tx1"/>
              </a:solidFill>
            </a:endParaRPr>
          </a:p>
        </p:txBody>
      </p:sp>
      <p:sp>
        <p:nvSpPr>
          <p:cNvPr id="25" name="TextBox 24">
            <a:extLst>
              <a:ext uri="{FF2B5EF4-FFF2-40B4-BE49-F238E27FC236}">
                <a16:creationId xmlns:a16="http://schemas.microsoft.com/office/drawing/2014/main" id="{6FA10FDD-A6C0-90D6-E3CA-3BBC9B037A86}"/>
              </a:ext>
            </a:extLst>
          </p:cNvPr>
          <p:cNvSpPr txBox="1"/>
          <p:nvPr/>
        </p:nvSpPr>
        <p:spPr>
          <a:xfrm>
            <a:off x="9509641" y="6378472"/>
            <a:ext cx="2908527" cy="892552"/>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R="0" indent="0" algn="just" defTabSz="457200" fontAlgn="auto">
              <a:lnSpc>
                <a:spcPct val="100000"/>
              </a:lnSpc>
              <a:spcBef>
                <a:spcPts val="600"/>
              </a:spcBef>
              <a:spcAft>
                <a:spcPts val="0"/>
              </a:spcAft>
              <a:buNone/>
              <a:defRPr sz="1800" b="0" i="0" u="none" strike="noStrike" kern="0" cap="none" spc="0" baseline="0">
                <a:solidFill>
                  <a:srgbClr val="000000"/>
                </a:solidFill>
                <a:uFillTx/>
              </a:defRPr>
            </a:pPr>
            <a:r>
              <a:rPr lang="en-US" altLang="zh-CN" b="1" u="sng" dirty="0">
                <a:solidFill>
                  <a:srgbClr val="000000"/>
                </a:solidFill>
                <a:latin typeface="Calibri" panose="020F0502020204030204"/>
              </a:rPr>
              <a:t>Newcomers Detail</a:t>
            </a:r>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b="1" dirty="0"/>
              <a:t>please scan the QR code to fill in</a:t>
            </a:r>
          </a:p>
        </p:txBody>
      </p:sp>
      <p:grpSp>
        <p:nvGrpSpPr>
          <p:cNvPr id="26" name="Group 25">
            <a:extLst>
              <a:ext uri="{FF2B5EF4-FFF2-40B4-BE49-F238E27FC236}">
                <a16:creationId xmlns:a16="http://schemas.microsoft.com/office/drawing/2014/main" id="{BBA5E697-6BA8-C86E-983D-DE207BF86BAE}"/>
              </a:ext>
            </a:extLst>
          </p:cNvPr>
          <p:cNvGrpSpPr/>
          <p:nvPr/>
        </p:nvGrpSpPr>
        <p:grpSpPr>
          <a:xfrm>
            <a:off x="9560471" y="7240970"/>
            <a:ext cx="935233" cy="1219757"/>
            <a:chOff x="9560471" y="7240970"/>
            <a:chExt cx="935233" cy="1219757"/>
          </a:xfrm>
        </p:grpSpPr>
        <p:pic>
          <p:nvPicPr>
            <p:cNvPr id="27" name="Picture 26" descr="A qr code on a white background&#10;&#10;Description automatically generated">
              <a:extLst>
                <a:ext uri="{FF2B5EF4-FFF2-40B4-BE49-F238E27FC236}">
                  <a16:creationId xmlns:a16="http://schemas.microsoft.com/office/drawing/2014/main" id="{09613733-247E-1E70-29D4-2CAEE7D8F8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60471" y="7525494"/>
              <a:ext cx="935233" cy="935233"/>
            </a:xfrm>
            <a:prstGeom prst="rect">
              <a:avLst/>
            </a:prstGeom>
          </p:spPr>
        </p:pic>
        <p:sp>
          <p:nvSpPr>
            <p:cNvPr id="28" name="Speech Bubble: Rectangle with Corners Rounded 27">
              <a:extLst>
                <a:ext uri="{FF2B5EF4-FFF2-40B4-BE49-F238E27FC236}">
                  <a16:creationId xmlns:a16="http://schemas.microsoft.com/office/drawing/2014/main" id="{F7CBDAF9-93C0-3730-B6A2-2844014994C9}"/>
                </a:ext>
              </a:extLst>
            </p:cNvPr>
            <p:cNvSpPr/>
            <p:nvPr/>
          </p:nvSpPr>
          <p:spPr>
            <a:xfrm>
              <a:off x="9560471" y="7240970"/>
              <a:ext cx="893876"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NZ" sz="1400" dirty="0"/>
                <a:t>English</a:t>
              </a:r>
            </a:p>
          </p:txBody>
        </p:sp>
      </p:grpSp>
      <p:grpSp>
        <p:nvGrpSpPr>
          <p:cNvPr id="23" name="Group 22">
            <a:extLst>
              <a:ext uri="{FF2B5EF4-FFF2-40B4-BE49-F238E27FC236}">
                <a16:creationId xmlns:a16="http://schemas.microsoft.com/office/drawing/2014/main" id="{4317676E-0205-CB82-31A9-F7116408B539}"/>
              </a:ext>
            </a:extLst>
          </p:cNvPr>
          <p:cNvGrpSpPr/>
          <p:nvPr/>
        </p:nvGrpSpPr>
        <p:grpSpPr>
          <a:xfrm>
            <a:off x="10711731" y="7240970"/>
            <a:ext cx="935233" cy="1232961"/>
            <a:chOff x="10711731" y="7240970"/>
            <a:chExt cx="935233" cy="1232961"/>
          </a:xfrm>
        </p:grpSpPr>
        <p:sp>
          <p:nvSpPr>
            <p:cNvPr id="14" name="Speech Bubble: Rectangle with Corners Rounded 13">
              <a:extLst>
                <a:ext uri="{FF2B5EF4-FFF2-40B4-BE49-F238E27FC236}">
                  <a16:creationId xmlns:a16="http://schemas.microsoft.com/office/drawing/2014/main" id="{4E792182-065A-AA3D-A3ED-6EC7DC72E796}"/>
                </a:ext>
              </a:extLst>
            </p:cNvPr>
            <p:cNvSpPr/>
            <p:nvPr/>
          </p:nvSpPr>
          <p:spPr>
            <a:xfrm>
              <a:off x="10740732" y="7240970"/>
              <a:ext cx="893875"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zh-CN" altLang="en-US" sz="1400" dirty="0"/>
                <a:t>中文</a:t>
              </a:r>
              <a:endParaRPr lang="en-NZ" sz="1400" dirty="0"/>
            </a:p>
          </p:txBody>
        </p:sp>
        <p:pic>
          <p:nvPicPr>
            <p:cNvPr id="13" name="Picture 12" descr="A qr code on a white background&#10;&#10;Description automatically generated">
              <a:extLst>
                <a:ext uri="{FF2B5EF4-FFF2-40B4-BE49-F238E27FC236}">
                  <a16:creationId xmlns:a16="http://schemas.microsoft.com/office/drawing/2014/main" id="{3916D27E-A3B1-3281-A6CB-A11CE67B4A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11731" y="7538698"/>
              <a:ext cx="935233" cy="935233"/>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165623-34FF-489C-8487-16FE56101470}">
  <ds:schemaRefs>
    <ds:schemaRef ds:uri="http://purl.org/dc/dcmitype/"/>
    <ds:schemaRef ds:uri="http://www.w3.org/XML/1998/namespace"/>
    <ds:schemaRef ds:uri="http://schemas.microsoft.com/office/2006/documentManagement/types"/>
    <ds:schemaRef ds:uri="http://purl.org/dc/terms/"/>
    <ds:schemaRef ds:uri="http://schemas.microsoft.com/office/2006/metadata/properties"/>
    <ds:schemaRef ds:uri="http://purl.org/dc/elements/1.1/"/>
    <ds:schemaRef ds:uri="c2d9cb71-a9ca-481f-99f2-00284961d3fc"/>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8288-8C98-4D28-8021-499E32BCE4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Office%20Theme</Template>
  <TotalTime>99843</TotalTime>
  <Words>1303</Words>
  <Application>Microsoft Office PowerPoint</Application>
  <PresentationFormat>Custom</PresentationFormat>
  <Paragraphs>116</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3285</cp:revision>
  <cp:lastPrinted>2024-03-21T22:22:40Z</cp:lastPrinted>
  <dcterms:created xsi:type="dcterms:W3CDTF">2016-04-12T21:55:00Z</dcterms:created>
  <dcterms:modified xsi:type="dcterms:W3CDTF">2024-03-27T23:56:30Z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