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540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5/04/2024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5/04/2024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主题：前往以马忤斯之路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CN" altLang="en-US" sz="8000" b="1" dirty="0">
                <a:latin typeface="+mn-ea"/>
              </a:rPr>
              <a:t>路加福音 </a:t>
            </a:r>
            <a:r>
              <a:rPr lang="en-US" altLang="zh-CN" sz="8000" b="1" dirty="0">
                <a:latin typeface="+mn-ea"/>
              </a:rPr>
              <a:t>24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13-35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Bijoy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4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7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38839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50902" y="6276273"/>
            <a:ext cx="5878972" cy="2339102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</a:t>
            </a:r>
            <a:r>
              <a:rPr lang="zh-CN" altLang="en-US" sz="1400" b="1" u="sng" dirty="0"/>
              <a:t>路加福音 </a:t>
            </a:r>
            <a:r>
              <a:rPr lang="en-US" altLang="zh-CN" sz="1400" b="1" u="sng" dirty="0"/>
              <a:t>24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13-27</a:t>
            </a:r>
            <a:r>
              <a:rPr lang="en-NZ" altLang="zh-CN" sz="500" b="1" u="sng" dirty="0"/>
              <a:t>  </a:t>
            </a:r>
            <a:r>
              <a:rPr lang="zh-CN" altLang="en-US" sz="1100" dirty="0"/>
              <a:t>正当那日，门徒中有两个人往一个村子去；这村子名叫以马忤斯，离耶路撒冷约有二十五里。</a:t>
            </a:r>
            <a:r>
              <a:rPr lang="en-US" altLang="zh-CN" sz="1100" dirty="0"/>
              <a:t>14</a:t>
            </a:r>
            <a:r>
              <a:rPr lang="zh-CN" altLang="en-US" sz="1100" dirty="0"/>
              <a:t>他们彼此谈论所遇见的这一切事。</a:t>
            </a:r>
            <a:r>
              <a:rPr lang="en-US" altLang="zh-CN" sz="1100" dirty="0"/>
              <a:t>15</a:t>
            </a:r>
            <a:r>
              <a:rPr lang="zh-CN" altLang="en-US" sz="1100" dirty="0"/>
              <a:t>正谈论相问的时候，耶稣亲自就近他们，和他们同行；</a:t>
            </a:r>
            <a:r>
              <a:rPr lang="en-US" altLang="zh-CN" sz="1100" dirty="0"/>
              <a:t>16</a:t>
            </a:r>
            <a:r>
              <a:rPr lang="zh-CN" altLang="en-US" sz="1100" dirty="0"/>
              <a:t>只是他们的眼睛迷糊了，不认识他。</a:t>
            </a:r>
            <a:r>
              <a:rPr lang="en-US" altLang="zh-CN" sz="1100" dirty="0"/>
              <a:t>17</a:t>
            </a:r>
            <a:r>
              <a:rPr lang="zh-CN" altLang="en-US" sz="1100" dirty="0"/>
              <a:t>耶稣对他们说：你们走路彼此谈论的是甚麽事呢？他们就站住，脸上带着愁容。</a:t>
            </a:r>
            <a:r>
              <a:rPr lang="en-US" altLang="zh-CN" sz="1100" dirty="0"/>
              <a:t>18</a:t>
            </a:r>
            <a:r>
              <a:rPr lang="zh-CN" altLang="en-US" sz="1100" dirty="0"/>
              <a:t>二人中有一个名叫革流巴的回答说：你在耶路撒冷作客，还不知道这几天在那里所出的事麽？</a:t>
            </a:r>
            <a:r>
              <a:rPr lang="en-US" altLang="zh-CN" sz="1100" dirty="0"/>
              <a:t>19</a:t>
            </a:r>
            <a:r>
              <a:rPr lang="zh-CN" altLang="en-US" sz="1100" dirty="0"/>
              <a:t>耶稣说：甚麽事呢？他们说：就是拿撒勒人耶稣的事。他是个先知，在神和众百姓面前，说话行事都有大能。</a:t>
            </a:r>
            <a:r>
              <a:rPr lang="en-US" altLang="zh-CN" sz="1100" dirty="0"/>
              <a:t>20</a:t>
            </a:r>
            <a:r>
              <a:rPr lang="zh-CN" altLang="en-US" sz="1100" dirty="0"/>
              <a:t>祭司长和我们的官府竟把他解去，定了死罪，钉在十字架上。</a:t>
            </a:r>
            <a:r>
              <a:rPr lang="en-US" altLang="zh-CN" sz="1100" dirty="0"/>
              <a:t>21</a:t>
            </a:r>
            <a:r>
              <a:rPr lang="zh-CN" altLang="en-US" sz="1100" dirty="0"/>
              <a:t>但我们素来所盼望、要赎以色列民的就是他！不但如此，而且这事成就，现在已经三天了。</a:t>
            </a:r>
            <a:r>
              <a:rPr lang="en-US" altLang="zh-CN" sz="1100" dirty="0"/>
              <a:t>22</a:t>
            </a:r>
            <a:r>
              <a:rPr lang="zh-CN" altLang="en-US" sz="1100" dirty="0"/>
              <a:t>再者，我们中间有几个妇女使我们惊奇；他们清早到了坟墓那里，</a:t>
            </a:r>
            <a:r>
              <a:rPr lang="en-US" altLang="zh-CN" sz="1100" dirty="0"/>
              <a:t>23</a:t>
            </a:r>
            <a:r>
              <a:rPr lang="zh-CN" altLang="en-US" sz="1100" dirty="0"/>
              <a:t>不见他的身体，就回来告诉我们，说看见了天使显现，说他活了。</a:t>
            </a:r>
            <a:r>
              <a:rPr lang="en-US" altLang="zh-CN" sz="1100" dirty="0"/>
              <a:t>24</a:t>
            </a:r>
            <a:r>
              <a:rPr lang="zh-CN" altLang="en-US" sz="1100" dirty="0"/>
              <a:t>又有我们的几个人往坟墓那里去，所遇见的正如妇女们所说的，只是没有看见他。</a:t>
            </a:r>
            <a:r>
              <a:rPr lang="en-US" altLang="zh-CN" sz="1100" dirty="0"/>
              <a:t>25</a:t>
            </a:r>
            <a:r>
              <a:rPr lang="zh-CN" altLang="en-US" sz="1100" dirty="0"/>
              <a:t>耶稣对他们说：无知的人哪，先知所说的一切话，你们的心信得太迟钝了。</a:t>
            </a:r>
            <a:r>
              <a:rPr lang="en-US" altLang="zh-CN" sz="1100" dirty="0"/>
              <a:t>26</a:t>
            </a:r>
            <a:r>
              <a:rPr lang="zh-CN" altLang="en-US" sz="1100" dirty="0"/>
              <a:t>基督这样受害，又进入他的荣耀，岂不是应当的麽？</a:t>
            </a:r>
            <a:r>
              <a:rPr lang="en-US" altLang="zh-CN" sz="1100" dirty="0"/>
              <a:t>27</a:t>
            </a:r>
            <a:r>
              <a:rPr lang="zh-CN" altLang="en-US" sz="1100" dirty="0"/>
              <a:t>於是从摩西和众先知起，凡经上所指着自己的话都给他们讲解明白了。</a:t>
            </a:r>
            <a:endParaRPr lang="en-NZ" altLang="zh-CN" sz="11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03286"/>
              </p:ext>
            </p:extLst>
          </p:nvPr>
        </p:nvGraphicFramePr>
        <p:xfrm>
          <a:off x="4264595" y="3127744"/>
          <a:ext cx="1730971" cy="3373206"/>
        </p:xfrm>
        <a:graphic>
          <a:graphicData uri="http://schemas.openxmlformats.org/drawingml/2006/table">
            <a:tbl>
              <a:tblPr/>
              <a:tblGrid>
                <a:gridCol w="892327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838644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962,000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1,000,300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41868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 err="1"/>
                        <a:t>K</a:t>
                      </a:r>
                      <a:r>
                        <a:rPr lang="en-US" altLang="zh-CN" sz="1100" b="0" i="0" dirty="0" err="1"/>
                        <a:t>anembu</a:t>
                      </a:r>
                      <a:endParaRPr lang="en-US" sz="1100" b="0" i="0" dirty="0"/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453324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部分书卷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无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453324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92553"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150902" y="426338"/>
            <a:ext cx="24465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400" b="1" dirty="0">
                <a:effectLst/>
              </a:rPr>
              <a:t> 卡宁布人 在 乍得</a:t>
            </a:r>
          </a:p>
          <a:p>
            <a:pPr algn="l"/>
            <a:endParaRPr lang="zh-CN" altLang="en-US" sz="1000" b="1" dirty="0">
              <a:effectLst/>
            </a:endParaRPr>
          </a:p>
          <a:p>
            <a:pPr algn="l"/>
            <a:r>
              <a:rPr lang="zh-CN" altLang="en-US" sz="1200" dirty="0">
                <a:effectLst/>
              </a:rPr>
              <a:t>直到</a:t>
            </a:r>
            <a:r>
              <a:rPr lang="en-US" altLang="zh-CN" sz="1200" dirty="0">
                <a:effectLst/>
              </a:rPr>
              <a:t>12</a:t>
            </a:r>
            <a:r>
              <a:rPr lang="zh-CN" altLang="en-US" sz="1200" dirty="0">
                <a:effectLst/>
              </a:rPr>
              <a:t>世纪，卡嫩布人是撒哈拉沙漠以南最强大的群体，他们的帝国在</a:t>
            </a:r>
            <a:r>
              <a:rPr lang="en-US" altLang="zh-CN" sz="1200" dirty="0">
                <a:effectLst/>
              </a:rPr>
              <a:t>15</a:t>
            </a:r>
            <a:r>
              <a:rPr lang="zh-CN" altLang="en-US" sz="1200" dirty="0">
                <a:effectLst/>
              </a:rPr>
              <a:t>世纪迅速衰落。如今丰富的泡碱</a:t>
            </a:r>
            <a:r>
              <a:rPr lang="en-US" altLang="zh-CN" sz="1200" dirty="0">
                <a:effectLst/>
              </a:rPr>
              <a:t>/</a:t>
            </a:r>
            <a:r>
              <a:rPr lang="zh-CN" altLang="en-US" sz="1200" dirty="0">
                <a:effectLst/>
              </a:rPr>
              <a:t>天然碳酸钠（</a:t>
            </a:r>
            <a:r>
              <a:rPr lang="en-US" altLang="zh-CN" sz="1200" dirty="0">
                <a:effectLst/>
              </a:rPr>
              <a:t>natron</a:t>
            </a:r>
            <a:r>
              <a:rPr lang="zh-CN" altLang="en-US" sz="1200" dirty="0">
                <a:effectLst/>
              </a:rPr>
              <a:t>）矿藏分散在乍得</a:t>
            </a:r>
            <a:r>
              <a:rPr lang="en-US" altLang="zh-CN" sz="1200" dirty="0">
                <a:effectLst/>
              </a:rPr>
              <a:t>3</a:t>
            </a:r>
            <a:r>
              <a:rPr lang="zh-CN" altLang="en-US" sz="1200" dirty="0">
                <a:effectLst/>
              </a:rPr>
              <a:t>万多英亩的土地上，而它们是在卡嫩布人拥有的大部分盐矿中发现的。虽然大多数卡嫩布人是农民，但许多人以开采泡碱为生。卡嫩布人生活在乍得西北部的沙漠地区，由于该地区每年的降雨量不足</a:t>
            </a:r>
            <a:r>
              <a:rPr lang="en-US" altLang="zh-CN" sz="1200" dirty="0">
                <a:effectLst/>
              </a:rPr>
              <a:t>12</a:t>
            </a:r>
            <a:r>
              <a:rPr lang="zh-CN" altLang="en-US" sz="1200" dirty="0">
                <a:effectLst/>
              </a:rPr>
              <a:t>英寸，耕作非常困难。</a:t>
            </a:r>
          </a:p>
        </p:txBody>
      </p:sp>
      <p:pic>
        <p:nvPicPr>
          <p:cNvPr id="1026" name="Picture 2" descr="Map of Kanembu in Chad">
            <a:extLst>
              <a:ext uri="{FF2B5EF4-FFF2-40B4-BE49-F238E27FC236}">
                <a16:creationId xmlns:a16="http://schemas.microsoft.com/office/drawing/2014/main" id="{3598FDEB-1E0C-47B5-800A-96D1CF7C1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2" y="683662"/>
            <a:ext cx="3480930" cy="234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16D007-E5C9-E670-323F-53CF8330ABE8}"/>
              </a:ext>
            </a:extLst>
          </p:cNvPr>
          <p:cNvSpPr txBox="1"/>
          <p:nvPr/>
        </p:nvSpPr>
        <p:spPr>
          <a:xfrm>
            <a:off x="150902" y="2883703"/>
            <a:ext cx="392440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事工阻礙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当地人讲卡嫩布语，这是一种有各种方言的坎努里语言（</a:t>
            </a:r>
            <a:r>
              <a:rPr lang="en-US" altLang="zh-CN" sz="1200" dirty="0">
                <a:effectLst/>
              </a:rPr>
              <a:t>Kanuri</a:t>
            </a:r>
            <a:r>
              <a:rPr lang="zh-CN" altLang="en-US" sz="1200" dirty="0">
                <a:effectLst/>
              </a:rPr>
              <a:t>）。识字的人会阅读和书写伊斯兰学校教的阿拉伯语。只有部分</a:t>
            </a:r>
            <a:r>
              <a:rPr lang="en-US" altLang="zh-CN" sz="1200" dirty="0">
                <a:effectLst/>
              </a:rPr>
              <a:t>《</a:t>
            </a:r>
            <a:r>
              <a:rPr lang="zh-CN" altLang="en-US" sz="1200" dirty="0">
                <a:effectLst/>
              </a:rPr>
              <a:t>圣经</a:t>
            </a:r>
            <a:r>
              <a:rPr lang="en-US" altLang="zh-CN" sz="1200" dirty="0">
                <a:effectLst/>
              </a:rPr>
              <a:t>》</a:t>
            </a:r>
            <a:r>
              <a:rPr lang="zh-CN" altLang="en-US" sz="1200" dirty="0">
                <a:effectLst/>
              </a:rPr>
              <a:t>有他们的语言版本。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外展创意想法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信徒可以使用全球录音网络（</a:t>
            </a:r>
            <a:r>
              <a:rPr lang="en-US" altLang="zh-CN" sz="1200" dirty="0">
                <a:effectLst/>
              </a:rPr>
              <a:t>Global Recordings Network</a:t>
            </a:r>
            <a:r>
              <a:rPr lang="zh-CN" altLang="en-US" sz="1200" dirty="0">
                <a:effectLst/>
              </a:rPr>
              <a:t>）的卡嫩布语录音，来帮助卡嫩布人理解耶稣为他们所做的事情。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经文焦点</a:t>
            </a:r>
            <a:r>
              <a:rPr lang="en-US" altLang="zh-CN" sz="1200" b="1" u="sng" dirty="0">
                <a:effectLst/>
              </a:rPr>
              <a:t>: </a:t>
            </a:r>
            <a:r>
              <a:rPr lang="en-US" altLang="zh-CN" sz="1200" dirty="0">
                <a:effectLst/>
              </a:rPr>
              <a:t>"</a:t>
            </a:r>
            <a:r>
              <a:rPr lang="zh-CN" altLang="en-US" sz="1200" dirty="0">
                <a:effectLst/>
              </a:rPr>
              <a:t>全 地 都 当 向 神 欢 呼 ！歌 颂 他 名 的 荣 耀 ！ 用 赞 美 的 言 语 将 他 的 荣 耀 发 明 ！</a:t>
            </a:r>
            <a:r>
              <a:rPr lang="en-US" altLang="zh-CN" sz="1200" dirty="0">
                <a:effectLst/>
              </a:rPr>
              <a:t>“ - </a:t>
            </a:r>
            <a:r>
              <a:rPr lang="zh-CN" altLang="en-US" sz="1200" dirty="0">
                <a:effectLst/>
              </a:rPr>
              <a:t>诗篇 </a:t>
            </a:r>
            <a:r>
              <a:rPr lang="en-US" altLang="zh-CN" sz="1200" dirty="0">
                <a:effectLst/>
              </a:rPr>
              <a:t>66:1-2</a:t>
            </a:r>
          </a:p>
          <a:p>
            <a:pPr algn="l"/>
            <a:endParaRPr lang="en-US" altLang="zh-CN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祷告重点：</a:t>
            </a:r>
            <a:r>
              <a:rPr lang="zh-CN" altLang="en-US" sz="1200" dirty="0">
                <a:effectLst/>
              </a:rPr>
              <a:t>愿这个未得之民群体中的许多人，很快便这样做！求主让少数卡嫩布信徒能让圣灵的光透过他们照耀，吸引其他人到他们的救主面前。 求神兴起坚固的地方教会，在卡嫩布人当中建立另外的教会。 求圣灵软化卡嫩布人的心，让他们归向基督。 求主让卡嫩布人能接受祂的教导，激起归向基督运动。 </a:t>
            </a:r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374616" y="86380"/>
            <a:ext cx="279542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kern="0" dirty="0">
                <a:latin typeface="+mn-ea"/>
              </a:rPr>
              <a:t>各书</a:t>
            </a:r>
            <a:r>
              <a:rPr lang="en-NZ" altLang="zh-CN" sz="1000" b="1" kern="0" dirty="0">
                <a:latin typeface="+mn-ea"/>
              </a:rPr>
              <a:t>5:16</a:t>
            </a:r>
            <a:r>
              <a:rPr lang="zh-CN" altLang="en-US" sz="1000" b="1" kern="0" dirty="0">
                <a:latin typeface="+mn-ea"/>
              </a:rPr>
              <a:t>下</a:t>
            </a:r>
            <a:endParaRPr lang="en-NZ" sz="1200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请在教会的祷告墙上留下你的代祷事项，蒙应允的祷告或者见证。记得今天起在这一周中为墙上的代祷事项祷告。</a:t>
            </a:r>
            <a:endParaRPr lang="en-NZ" altLang="zh-CN" sz="1200" kern="0" dirty="0">
              <a:cs typeface="Arial" panose="020B0604020202020204" pitchFamily="34" charset="0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8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8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zh-CN" altLang="en-US" sz="1200" b="1" dirty="0"/>
            </a:br>
            <a:r>
              <a:rPr lang="zh-CN" altLang="en-US" sz="1200" dirty="0"/>
              <a:t>每周六 上午</a:t>
            </a:r>
            <a:r>
              <a:rPr lang="en-US" altLang="zh-CN" sz="1200" dirty="0"/>
              <a:t>10.00 – 12.00 </a:t>
            </a:r>
            <a:br>
              <a:rPr lang="en-US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endParaRPr lang="en-NZ" altLang="zh-CN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7</a:t>
              </a:r>
              <a:r>
                <a:rPr lang="zh-CN" altLang="en-US" sz="1100" dirty="0"/>
                <a:t>日</a:t>
              </a:r>
              <a:r>
                <a:rPr lang="zh-CN" altLang="en-US" sz="1100" b="1" dirty="0"/>
                <a:t>（今晚）</a:t>
              </a:r>
              <a:r>
                <a:rPr lang="zh-CN" altLang="en-US" sz="1100" dirty="0"/>
                <a:t>，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21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20606" y="4166433"/>
            <a:ext cx="2639992" cy="90433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欢迎组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茶点组等培训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b="1" u="sng" dirty="0">
              <a:solidFill>
                <a:schemeClr val="tx1"/>
              </a:solidFill>
            </a:endParaRPr>
          </a:p>
          <a:p>
            <a:pPr algn="ctr" defTabSz="457200"/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14</a:t>
            </a:r>
            <a:r>
              <a:rPr lang="zh-CN" altLang="en-US" sz="1200" dirty="0">
                <a:solidFill>
                  <a:schemeClr val="tx1"/>
                </a:solidFill>
              </a:rPr>
              <a:t>号崇拜结束后，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 defTabSz="457200"/>
            <a:r>
              <a:rPr lang="zh-CN" altLang="en-US" sz="1200" dirty="0">
                <a:solidFill>
                  <a:schemeClr val="tx1"/>
                </a:solidFill>
              </a:rPr>
              <a:t>在楼上小厅举行。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6AED94-F5C3-136E-6ABC-184112CACEDA}"/>
              </a:ext>
            </a:extLst>
          </p:cNvPr>
          <p:cNvSpPr/>
          <p:nvPr/>
        </p:nvSpPr>
        <p:spPr>
          <a:xfrm>
            <a:off x="6120606" y="2577230"/>
            <a:ext cx="2635177" cy="125850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逾越节晚餐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r>
              <a:rPr lang="en-US" altLang="zh-CN" sz="5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22</a:t>
            </a:r>
            <a:r>
              <a:rPr lang="zh-CN" altLang="en-US" sz="1200" dirty="0">
                <a:solidFill>
                  <a:schemeClr val="tx1"/>
                </a:solidFill>
              </a:rPr>
              <a:t>日（周一）晚上</a:t>
            </a:r>
            <a:r>
              <a:rPr lang="en-NZ" altLang="zh-CN" sz="1200" dirty="0">
                <a:solidFill>
                  <a:schemeClr val="tx1"/>
                </a:solidFill>
              </a:rPr>
              <a:t>6.30</a:t>
            </a:r>
            <a:r>
              <a:rPr lang="zh-CN" altLang="en-US" sz="1200" dirty="0">
                <a:solidFill>
                  <a:schemeClr val="tx1"/>
                </a:solidFill>
              </a:rPr>
              <a:t>，在教会举行，每人</a:t>
            </a:r>
            <a:r>
              <a:rPr lang="en-NZ" altLang="zh-CN" sz="1200" dirty="0">
                <a:solidFill>
                  <a:schemeClr val="tx1"/>
                </a:solidFill>
              </a:rPr>
              <a:t>$30,  </a:t>
            </a:r>
            <a:r>
              <a:rPr lang="zh-CN" altLang="en-US" sz="1200" dirty="0">
                <a:solidFill>
                  <a:schemeClr val="tx1"/>
                </a:solidFill>
              </a:rPr>
              <a:t>共供应</a:t>
            </a:r>
            <a:r>
              <a:rPr lang="en-NZ" altLang="zh-CN" sz="1200" dirty="0">
                <a:solidFill>
                  <a:schemeClr val="tx1"/>
                </a:solidFill>
              </a:rPr>
              <a:t>55</a:t>
            </a:r>
            <a:r>
              <a:rPr lang="zh-CN" altLang="en-US" sz="1200" dirty="0">
                <a:solidFill>
                  <a:schemeClr val="tx1"/>
                </a:solidFill>
              </a:rPr>
              <a:t>位。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请扫教会内粘贴的二维码报名，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报名和付款截止时间为</a:t>
            </a:r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14</a:t>
            </a:r>
            <a:r>
              <a:rPr lang="zh-CN" altLang="en-US" sz="1200" dirty="0">
                <a:solidFill>
                  <a:schemeClr val="tx1"/>
                </a:solidFill>
              </a:rPr>
              <a:t>日。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ED2DC-3BD9-3F6D-24C4-0F3E973F7651}"/>
              </a:ext>
            </a:extLst>
          </p:cNvPr>
          <p:cNvSpPr txBox="1"/>
          <p:nvPr/>
        </p:nvSpPr>
        <p:spPr>
          <a:xfrm>
            <a:off x="9403195" y="2682887"/>
            <a:ext cx="26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B631C-6087-126B-AEDF-CD691A13D7A4}"/>
              </a:ext>
            </a:extLst>
          </p:cNvPr>
          <p:cNvSpPr txBox="1"/>
          <p:nvPr/>
        </p:nvSpPr>
        <p:spPr>
          <a:xfrm>
            <a:off x="9420127" y="6158027"/>
            <a:ext cx="2908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i="1" dirty="0"/>
          </a:p>
          <a:p>
            <a:pPr marR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>
                <a:solidFill>
                  <a:srgbClr val="000000"/>
                </a:solidFill>
              </a:rPr>
              <a:t>新朋友信息</a:t>
            </a:r>
            <a:endParaRPr lang="en-US" altLang="zh-CN" sz="1600" b="1" u="sng" kern="0" dirty="0">
              <a:solidFill>
                <a:srgbClr val="000000"/>
              </a:solidFill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请扫以下二维码，留下您的信息，方便我们联络：</a:t>
            </a:r>
            <a:endParaRPr lang="en-US" altLang="zh-CN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1E7357-4C76-205B-71DF-A2982EA9B0FC}"/>
              </a:ext>
            </a:extLst>
          </p:cNvPr>
          <p:cNvGrpSpPr/>
          <p:nvPr/>
        </p:nvGrpSpPr>
        <p:grpSpPr>
          <a:xfrm>
            <a:off x="9523854" y="7178848"/>
            <a:ext cx="935233" cy="1219757"/>
            <a:chOff x="9560471" y="7240970"/>
            <a:chExt cx="935233" cy="1219757"/>
          </a:xfrm>
        </p:grpSpPr>
        <p:pic>
          <p:nvPicPr>
            <p:cNvPr id="13" name="Picture 1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5DD19EA3-3DD7-5846-718C-F237A53B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0471" y="7525494"/>
              <a:ext cx="935233" cy="935233"/>
            </a:xfrm>
            <a:prstGeom prst="rect">
              <a:avLst/>
            </a:prstGeom>
          </p:spPr>
        </p:pic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5ADE8561-D9A0-8D02-AD0D-7290786C5416}"/>
                </a:ext>
              </a:extLst>
            </p:cNvPr>
            <p:cNvSpPr/>
            <p:nvPr/>
          </p:nvSpPr>
          <p:spPr>
            <a:xfrm>
              <a:off x="9560471" y="7240970"/>
              <a:ext cx="893876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400" dirty="0"/>
                <a:t>English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3A5A05-33D4-EFA3-5BF8-B1E1B0F53918}"/>
              </a:ext>
            </a:extLst>
          </p:cNvPr>
          <p:cNvGrpSpPr/>
          <p:nvPr/>
        </p:nvGrpSpPr>
        <p:grpSpPr>
          <a:xfrm>
            <a:off x="10676105" y="7178848"/>
            <a:ext cx="935233" cy="1232961"/>
            <a:chOff x="10711731" y="7240970"/>
            <a:chExt cx="935233" cy="1232961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5E51F77-A0D1-BA19-98E0-D9FBF0ADE0C7}"/>
                </a:ext>
              </a:extLst>
            </p:cNvPr>
            <p:cNvSpPr/>
            <p:nvPr/>
          </p:nvSpPr>
          <p:spPr>
            <a:xfrm>
              <a:off x="10740732" y="7240970"/>
              <a:ext cx="893875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/>
                <a:t>中文</a:t>
              </a:r>
              <a:endParaRPr lang="en-NZ" sz="1400" dirty="0"/>
            </a:p>
          </p:txBody>
        </p:sp>
        <p:pic>
          <p:nvPicPr>
            <p:cNvPr id="20" name="Picture 1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265C9410-E735-FE20-8CD7-6DFF998DE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731" y="7538698"/>
              <a:ext cx="935233" cy="935233"/>
            </a:xfrm>
            <a:prstGeom prst="rect">
              <a:avLst/>
            </a:prstGeom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52BAC2-A7B2-9D3F-2E0C-21FB7B94D238}"/>
              </a:ext>
            </a:extLst>
          </p:cNvPr>
          <p:cNvSpPr/>
          <p:nvPr/>
        </p:nvSpPr>
        <p:spPr>
          <a:xfrm>
            <a:off x="6115791" y="5411363"/>
            <a:ext cx="2639992" cy="125850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英语课程</a:t>
            </a:r>
            <a:endParaRPr lang="en-NZ" altLang="zh-CN" sz="500" b="1" u="sng" dirty="0">
              <a:solidFill>
                <a:schemeClr val="tx1"/>
              </a:solidFill>
            </a:endParaRPr>
          </a:p>
          <a:p>
            <a:pPr algn="ctr" defTabSz="457200"/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14</a:t>
            </a:r>
            <a:r>
              <a:rPr lang="zh-CN" altLang="en-US" sz="1200" dirty="0">
                <a:solidFill>
                  <a:schemeClr val="tx1"/>
                </a:solidFill>
              </a:rPr>
              <a:t>号崇拜结束后开始，每周日下午</a:t>
            </a:r>
            <a:r>
              <a:rPr lang="en-NZ" altLang="zh-CN" sz="1200" dirty="0">
                <a:solidFill>
                  <a:schemeClr val="tx1"/>
                </a:solidFill>
              </a:rPr>
              <a:t>2-3</a:t>
            </a:r>
            <a:r>
              <a:rPr lang="zh-CN" altLang="en-US" sz="1200" dirty="0">
                <a:solidFill>
                  <a:schemeClr val="tx1"/>
                </a:solidFill>
              </a:rPr>
              <a:t>点，在教会楼下举行。请向 </a:t>
            </a:r>
            <a:r>
              <a:rPr lang="en-NZ" altLang="zh-CN" sz="1200" dirty="0">
                <a:solidFill>
                  <a:schemeClr val="tx1"/>
                </a:solidFill>
              </a:rPr>
              <a:t>J</a:t>
            </a:r>
            <a:r>
              <a:rPr lang="en-US" altLang="zh-CN" sz="1200" dirty="0" err="1">
                <a:solidFill>
                  <a:schemeClr val="tx1"/>
                </a:solidFill>
              </a:rPr>
              <a:t>ohn&amp;Vyviane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zh-CN" altLang="en-US" sz="1200" dirty="0">
                <a:solidFill>
                  <a:schemeClr val="tx1"/>
                </a:solidFill>
              </a:rPr>
              <a:t>了解详情并报名。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94311</TotalTime>
  <Words>2324</Words>
  <Application>Microsoft Office PowerPoint</Application>
  <PresentationFormat>Custom</PresentationFormat>
  <Paragraphs>120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2915</cp:revision>
  <cp:lastPrinted>2024-03-15T00:49:22Z</cp:lastPrinted>
  <dcterms:created xsi:type="dcterms:W3CDTF">2016-04-12T21:55:16Z</dcterms:created>
  <dcterms:modified xsi:type="dcterms:W3CDTF">2024-04-05T00:42:01Z</dcterms:modified>
</cp:coreProperties>
</file>