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87" d="100"/>
          <a:sy n="87" d="100"/>
        </p:scale>
        <p:origin x="2244" y="102"/>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31/05/2024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31/05/2024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31/05/2024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31/05/2024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31/05/2024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31/05/2024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31/05/2024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31/05/2024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31/05/2024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31/05/2024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31/05/2024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31/05/2024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31/05/2024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a:t>
            </a:r>
            <a:r>
              <a:rPr lang="en-US" sz="2400" b="1" dirty="0">
                <a:solidFill>
                  <a:srgbClr val="000000"/>
                </a:solidFill>
                <a:latin typeface="Calibri" panose="020F0502020204030204"/>
              </a:rPr>
              <a:t> 2 June</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652275" y="313060"/>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49626" y="6576711"/>
            <a:ext cx="6000371" cy="1738938"/>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200" b="1" u="sng" dirty="0"/>
              <a:t>VERSE FOR THE WEEK</a:t>
            </a:r>
            <a:r>
              <a:rPr lang="en-US" altLang="zh-CN" sz="1200" b="1" u="sng" dirty="0"/>
              <a:t>— 1 Peter 5: 8-11</a:t>
            </a:r>
          </a:p>
          <a:p>
            <a:pPr algn="just">
              <a:defRPr sz="1800" b="0" i="0" u="none" strike="noStrike" kern="0" cap="none" spc="0" baseline="0">
                <a:solidFill>
                  <a:srgbClr val="000000"/>
                </a:solidFill>
                <a:uFillTx/>
              </a:defRPr>
            </a:pPr>
            <a:endParaRPr lang="en-US" altLang="zh-CN" sz="900" b="1" u="sng" dirty="0"/>
          </a:p>
          <a:p>
            <a:pPr algn="just">
              <a:defRPr sz="1800" b="0" i="0" u="none" strike="noStrike" kern="0" cap="none" spc="0" baseline="0">
                <a:solidFill>
                  <a:srgbClr val="000000"/>
                </a:solidFill>
                <a:uFillTx/>
              </a:defRPr>
            </a:pPr>
            <a:r>
              <a:rPr lang="en-US" altLang="zh-CN" sz="1100" dirty="0"/>
              <a:t>8 Be alert and of sober mind. Your enemy the devil prowls around like a roaring lion looking for someone to devour. 9 Resist him, standing firm in the faith, because you know that the family of believers throughout the world is undergoing the same kind of sufferings.</a:t>
            </a:r>
          </a:p>
          <a:p>
            <a:pPr algn="just">
              <a:defRPr sz="1800" b="0" i="0" u="none" strike="noStrike" kern="0" cap="none" spc="0" baseline="0">
                <a:solidFill>
                  <a:srgbClr val="000000"/>
                </a:solidFill>
                <a:uFillTx/>
              </a:defRPr>
            </a:pPr>
            <a:endParaRPr lang="en-US" altLang="zh-CN" sz="1100" dirty="0"/>
          </a:p>
          <a:p>
            <a:pPr algn="just">
              <a:defRPr sz="1800" b="0" i="0" u="none" strike="noStrike" kern="0" cap="none" spc="0" baseline="0">
                <a:solidFill>
                  <a:srgbClr val="000000"/>
                </a:solidFill>
                <a:uFillTx/>
              </a:defRPr>
            </a:pPr>
            <a:r>
              <a:rPr lang="en-US" altLang="zh-CN" sz="1100" dirty="0"/>
              <a:t>10 And the God of all grace, who called you to his eternal glory in Christ, after you have suffered a little while, will himself restore you and make you strong, firm and steadfast. 11 To him be the power for ever and ever. Amen.</a:t>
            </a:r>
          </a:p>
          <a:p>
            <a:pPr algn="just">
              <a:defRPr sz="1800" b="0" i="0" u="none" strike="noStrike" kern="0" cap="none" spc="0" baseline="0">
                <a:solidFill>
                  <a:srgbClr val="000000"/>
                </a:solidFill>
                <a:uFillTx/>
              </a:defRPr>
            </a:pPr>
            <a:endParaRPr lang="en-US" altLang="zh-CN" sz="900" dirty="0"/>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1764390425"/>
              </p:ext>
            </p:extLst>
          </p:nvPr>
        </p:nvGraphicFramePr>
        <p:xfrm>
          <a:off x="3929504" y="3877413"/>
          <a:ext cx="1988221" cy="2640005"/>
        </p:xfrm>
        <a:graphic>
          <a:graphicData uri="http://schemas.openxmlformats.org/drawingml/2006/table">
            <a:tbl>
              <a:tblPr/>
              <a:tblGrid>
                <a:gridCol w="1062957">
                  <a:extLst>
                    <a:ext uri="{9D8B030D-6E8A-4147-A177-3AD203B41FA5}">
                      <a16:colId xmlns:a16="http://schemas.microsoft.com/office/drawing/2014/main" val="2098118127"/>
                    </a:ext>
                  </a:extLst>
                </a:gridCol>
                <a:gridCol w="925264">
                  <a:extLst>
                    <a:ext uri="{9D8B030D-6E8A-4147-A177-3AD203B41FA5}">
                      <a16:colId xmlns:a16="http://schemas.microsoft.com/office/drawing/2014/main" val="588163276"/>
                    </a:ext>
                  </a:extLst>
                </a:gridCol>
              </a:tblGrid>
              <a:tr h="227220">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172135">
                <a:tc>
                  <a:txBody>
                    <a:bodyPr/>
                    <a:lstStyle/>
                    <a:p>
                      <a:pPr algn="l"/>
                      <a:r>
                        <a:rPr lang="en-NZ" sz="11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1,165,000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277964">
                <a:tc>
                  <a:txBody>
                    <a:bodyPr/>
                    <a:lstStyle/>
                    <a:p>
                      <a:pPr algn="l"/>
                      <a:r>
                        <a:rPr lang="en-NZ" sz="11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2,435,500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77964">
                <a:tc>
                  <a:txBody>
                    <a:bodyPr/>
                    <a:lstStyle/>
                    <a:p>
                      <a:pPr algn="l"/>
                      <a:r>
                        <a:rPr lang="en-NZ" sz="11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t>M</a:t>
                      </a:r>
                      <a:r>
                        <a:rPr lang="en-NZ" sz="1100" b="0" i="0" dirty="0" err="1"/>
                        <a:t>andinka</a:t>
                      </a:r>
                      <a:endParaRPr lang="en-US" sz="1100" b="0" i="0" dirty="0"/>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36433">
                <a:tc>
                  <a:txBody>
                    <a:bodyPr/>
                    <a:lstStyle/>
                    <a:p>
                      <a:pPr algn="l"/>
                      <a:r>
                        <a:rPr lang="en-NZ" sz="11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66711">
                <a:tc>
                  <a:txBody>
                    <a:bodyPr/>
                    <a:lstStyle/>
                    <a:p>
                      <a:pPr algn="l"/>
                      <a:r>
                        <a:rPr lang="en-NZ" sz="11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New Testament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77964">
                <a:tc>
                  <a:txBody>
                    <a:bodyPr/>
                    <a:lstStyle/>
                    <a:p>
                      <a:pPr algn="l"/>
                      <a:r>
                        <a:rPr lang="en-NZ" sz="11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effectLst/>
                        </a:rPr>
                        <a:t>Yes</a:t>
                      </a:r>
                      <a:endParaRPr lang="en-NZ" sz="11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172135">
                <a:tc>
                  <a:txBody>
                    <a:bodyPr/>
                    <a:lstStyle/>
                    <a:p>
                      <a:pPr algn="l"/>
                      <a:r>
                        <a:rPr lang="en-NZ" sz="11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100" b="0" i="0" dirty="0">
                          <a:effectLst/>
                        </a:rPr>
                        <a:t>Yes</a:t>
                      </a:r>
                      <a:endParaRPr lang="en-NZ" sz="11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277964">
                <a:tc>
                  <a:txBody>
                    <a:bodyPr/>
                    <a:lstStyle/>
                    <a:p>
                      <a:pPr algn="l"/>
                      <a:r>
                        <a:rPr lang="en-NZ" sz="110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100" b="0" i="0" dirty="0">
                          <a:effectLst/>
                        </a:rPr>
                        <a:t>Yes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172135">
                <a:tc>
                  <a:txBody>
                    <a:bodyPr/>
                    <a:lstStyle/>
                    <a:p>
                      <a:pPr marL="0" algn="l" defTabSz="914400" rtl="0" eaLnBrk="1" latinLnBrk="0" hangingPunct="1"/>
                      <a:endParaRPr lang="en-NZ" sz="11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1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6" name="Content Placeholder 7">
            <a:extLst>
              <a:ext uri="{FF2B5EF4-FFF2-40B4-BE49-F238E27FC236}">
                <a16:creationId xmlns:a16="http://schemas.microsoft.com/office/drawing/2014/main" id="{A37FE24D-5B03-D05A-5C38-6932D7F4531C}"/>
              </a:ext>
            </a:extLst>
          </p:cNvPr>
          <p:cNvSpPr txBox="1">
            <a:spLocks noGrp="1"/>
          </p:cNvSpPr>
          <p:nvPr>
            <p:ph idx="2"/>
          </p:nvPr>
        </p:nvSpPr>
        <p:spPr>
          <a:xfrm>
            <a:off x="6562423"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The Great Restorer</a:t>
            </a:r>
          </a:p>
          <a:p>
            <a:pPr marL="0" indent="0" algn="ctr">
              <a:buNone/>
            </a:pPr>
            <a:r>
              <a:rPr lang="fr-FR" altLang="zh-CN" sz="2200" b="1" dirty="0" err="1">
                <a:solidFill>
                  <a:schemeClr val="tx1"/>
                </a:solidFill>
              </a:rPr>
              <a:t>Scripture</a:t>
            </a:r>
            <a:r>
              <a:rPr lang="fr-FR" altLang="zh-CN" sz="2200" b="1" dirty="0">
                <a:solidFill>
                  <a:schemeClr val="tx1"/>
                </a:solidFill>
              </a:rPr>
              <a:t>:   1 Peter 5: 8-11</a:t>
            </a: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Bijoy</a:t>
            </a:r>
          </a:p>
          <a:p>
            <a:pPr marL="0" indent="0" algn="ctr">
              <a:buNone/>
            </a:pPr>
            <a:endParaRPr lang="en-US" altLang="zh-CN" sz="2200" b="1" dirty="0">
              <a:solidFill>
                <a:schemeClr val="tx1"/>
              </a:solidFill>
            </a:endParaRPr>
          </a:p>
          <a:p>
            <a:pPr marL="0" indent="0" algn="ctr">
              <a:buNone/>
            </a:pPr>
            <a:endParaRPr lang="en-NZ" altLang="zh-CN" sz="2200" b="1" dirty="0">
              <a:solidFill>
                <a:schemeClr val="tx1"/>
              </a:solidFill>
            </a:endParaRPr>
          </a:p>
        </p:txBody>
      </p:sp>
      <p:pic>
        <p:nvPicPr>
          <p:cNvPr id="2" name="Picture 2" descr="Map of Mandinka in Gambia">
            <a:extLst>
              <a:ext uri="{FF2B5EF4-FFF2-40B4-BE49-F238E27FC236}">
                <a16:creationId xmlns:a16="http://schemas.microsoft.com/office/drawing/2014/main" id="{C2D07FA2-F686-7238-D624-2D68FFBF21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8105" y="682392"/>
            <a:ext cx="2232275" cy="3188964"/>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671704F3-B3CD-29E2-598E-E97200E25AD7}"/>
              </a:ext>
            </a:extLst>
          </p:cNvPr>
          <p:cNvSpPr txBox="1"/>
          <p:nvPr/>
        </p:nvSpPr>
        <p:spPr>
          <a:xfrm>
            <a:off x="259386" y="313060"/>
            <a:ext cx="3426064" cy="6032421"/>
          </a:xfrm>
          <a:prstGeom prst="rect">
            <a:avLst/>
          </a:prstGeom>
          <a:noFill/>
        </p:spPr>
        <p:txBody>
          <a:bodyPr wrap="square">
            <a:spAutoFit/>
          </a:bodyPr>
          <a:lstStyle/>
          <a:p>
            <a:r>
              <a:rPr lang="en-US" sz="1400" b="1" dirty="0"/>
              <a:t>Mandinka in Gambia</a:t>
            </a:r>
          </a:p>
          <a:p>
            <a:r>
              <a:rPr lang="en-US" sz="1200" dirty="0"/>
              <a:t>Mandinka society is divided into three divisions: free-born, artisans and slaves. Though once the free-born were only nobility, their ranks now include farmers, merchants and clergy. The majority of Mandinka are farmers. Mandinka villages are made up of clans, each sharing a family name. The religion practiced among the Mandinka is Islam, though it has been blended with their traditional beliefs, and few know what their rituals mean. It is not uncommon for someone to pray in the mosque then sacrifice a chicken to the village spirit.</a:t>
            </a:r>
          </a:p>
          <a:p>
            <a:endParaRPr lang="en-US" sz="1200" dirty="0"/>
          </a:p>
          <a:p>
            <a:r>
              <a:rPr lang="en-US" sz="1200" b="1" u="sng" dirty="0"/>
              <a:t>Ministry Obstacles: </a:t>
            </a:r>
            <a:r>
              <a:rPr lang="en-US" sz="1200" dirty="0"/>
              <a:t>Because the Mandinka practice Islam, there may be resistance to the gospel.  </a:t>
            </a:r>
          </a:p>
          <a:p>
            <a:endParaRPr lang="en-US" sz="1200" dirty="0"/>
          </a:p>
          <a:p>
            <a:r>
              <a:rPr lang="en-US" sz="1200" b="1" u="sng" dirty="0"/>
              <a:t>Outreach Ideas: </a:t>
            </a:r>
            <a:r>
              <a:rPr lang="en-US" sz="1200" dirty="0"/>
              <a:t>Since the Mandinka tend to look upon artisans with respectful fear (especially blacksmiths and leather workers), it may prove beneficial to teach through the arts. They are especially fond of music, and their griots (praise singers) among the Mandinka have even impacted the national anthems of four West African nations. Culturally appropriate gospel music can be an excellent evangelistic tool.</a:t>
            </a:r>
          </a:p>
          <a:p>
            <a:endParaRPr lang="en-US" sz="1200" dirty="0"/>
          </a:p>
          <a:p>
            <a:r>
              <a:rPr lang="en-US" sz="1200" b="1" u="sng" dirty="0"/>
              <a:t>Prayer Focus:  </a:t>
            </a:r>
            <a:r>
              <a:rPr lang="en-US" sz="1200" dirty="0"/>
              <a:t>Pray for a strong church community to be established among the Mandinka in the Gambia. Pray for spiritual wisdom and favor for missionaries focusing on the Mandinka. Pray for Mandinka believers to have boldness and love to share the gospel with their families and neighbors.</a:t>
            </a:r>
            <a:endParaRPr lang="en-NZ"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a:r>
            <a:r>
              <a:rPr lang="en-US" altLang="zh-CN" sz="1200" dirty="0">
                <a:latin typeface="Calibri" panose="020F0502020204030204"/>
              </a:rPr>
              <a:t>in</a:t>
            </a:r>
            <a:r>
              <a:rPr lang="en-US" altLang="zh-CN" sz="1200" b="0" i="0" u="none" strike="noStrike" kern="1200" cap="none" spc="0" baseline="0" dirty="0">
                <a:uFillTx/>
                <a:latin typeface="Calibri" panose="020F0502020204030204"/>
              </a:rPr>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395143"/>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indent="-171450" defTabSz="457200">
              <a:lnSpc>
                <a:spcPct val="150000"/>
              </a:lnSpc>
              <a:buFontTx/>
              <a:buChar char="-"/>
              <a:defRPr sz="1800" b="0" i="0" u="none" strike="noStrike" kern="0" cap="none" spc="0" baseline="0">
                <a:solidFill>
                  <a:srgbClr val="000000"/>
                </a:solidFill>
                <a:uFillTx/>
              </a:defRPr>
            </a:pPr>
            <a:r>
              <a:rPr lang="en-NZ" sz="1200" b="1" kern="0">
                <a:solidFill>
                  <a:srgbClr val="000000"/>
                </a:solidFill>
                <a:latin typeface="Calibri" panose="020F0502020204030204"/>
              </a:rPr>
              <a:t>Church Administrator, </a:t>
            </a:r>
            <a:r>
              <a:rPr lang="en-NZ" sz="1200" b="1" kern="0" dirty="0">
                <a:solidFill>
                  <a:srgbClr val="000000"/>
                </a:solidFill>
                <a:latin typeface="Calibri" panose="020F0502020204030204"/>
              </a:rPr>
              <a:t>Joanne Sham: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algn="l" defTabSz="457200" rtl="0" fontAlgn="auto" hangingPunct="1">
              <a:lnSpc>
                <a:spcPct val="150000"/>
              </a:lnSpc>
              <a:spcBef>
                <a:spcPts val="0"/>
              </a:spcBef>
              <a:spcAft>
                <a:spcPts val="0"/>
              </a:spcAft>
              <a:defRPr sz="1800" b="0" i="0" u="none" strike="noStrike" kern="0" cap="none" spc="0" baseline="0">
                <a:solidFill>
                  <a:srgbClr val="000000"/>
                </a:solidFill>
                <a:uFillTx/>
              </a:defRPr>
            </a:pPr>
            <a:endParaRPr lang="en-NZ" sz="1200" b="1" kern="0" dirty="0">
              <a:solidFill>
                <a:srgbClr val="000000"/>
              </a:solidFill>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471753"/>
            <a:chOff x="6203662" y="143221"/>
            <a:chExt cx="2998782" cy="2471753"/>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108269"/>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2</a:t>
              </a:r>
              <a:r>
                <a:rPr lang="en-NZ" altLang="zh-CN" sz="1200" baseline="30000" dirty="0"/>
                <a:t>nd</a:t>
              </a:r>
              <a:r>
                <a:rPr lang="en-NZ" altLang="zh-CN" sz="1200" dirty="0"/>
                <a:t> J</a:t>
              </a:r>
              <a:r>
                <a:rPr lang="en-US" altLang="zh-CN" sz="1200" dirty="0" err="1"/>
                <a:t>une</a:t>
              </a:r>
              <a:r>
                <a:rPr lang="en-US" altLang="zh-CN" sz="1200" dirty="0"/>
                <a:t> (Tonight) 16</a:t>
              </a:r>
              <a:r>
                <a:rPr lang="en-US" altLang="zh-CN" sz="1200" baseline="30000" dirty="0"/>
                <a:t>th</a:t>
              </a:r>
              <a:r>
                <a:rPr lang="en-US" altLang="zh-CN" sz="1200" dirty="0"/>
                <a:t> June</a:t>
              </a:r>
              <a:endParaRPr lang="en-NZ" sz="1200" b="1" dirty="0"/>
            </a:p>
            <a:p>
              <a:pPr algn="just">
                <a:spcBef>
                  <a:spcPts val="600"/>
                </a:spcBef>
              </a:pPr>
              <a:r>
                <a:rPr lang="en-NZ" sz="1200" dirty="0"/>
                <a:t>You may pray in your own language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US" sz="1200" dirty="0"/>
                <a:t>Last Friday of each month, 7:30 pm </a:t>
              </a:r>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453922" y="5741934"/>
            <a:ext cx="2908527" cy="907941"/>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a:t>
            </a:r>
            <a:r>
              <a:rPr lang="en-US" altLang="zh-CN" sz="1200" b="1" i="1"/>
              <a:t>Wendy </a:t>
            </a:r>
            <a:r>
              <a:rPr lang="en-US" altLang="zh-CN" sz="1200" i="1"/>
              <a:t>for </a:t>
            </a:r>
            <a:r>
              <a:rPr lang="en-US" altLang="zh-CN" sz="1200" i="1" dirty="0"/>
              <a:t>special/urgent prayer requests. Our </a:t>
            </a:r>
            <a:r>
              <a:rPr lang="en-US" altLang="zh-CN" sz="1200" b="1" i="1" dirty="0"/>
              <a:t>Prayer Ministry Team</a:t>
            </a:r>
            <a:r>
              <a:rPr lang="en-US" altLang="zh-CN" sz="1200" i="1" dirty="0"/>
              <a:t> will pray for you.</a:t>
            </a:r>
          </a:p>
        </p:txBody>
      </p:sp>
      <p:sp>
        <p:nvSpPr>
          <p:cNvPr id="8" name="Rectangle: Rounded Corners 7">
            <a:extLst>
              <a:ext uri="{FF2B5EF4-FFF2-40B4-BE49-F238E27FC236}">
                <a16:creationId xmlns:a16="http://schemas.microsoft.com/office/drawing/2014/main" id="{BD5289B1-DA19-7A3B-5C7E-05B77D43B037}"/>
              </a:ext>
            </a:extLst>
          </p:cNvPr>
          <p:cNvSpPr/>
          <p:nvPr/>
        </p:nvSpPr>
        <p:spPr>
          <a:xfrm>
            <a:off x="6342220" y="2719696"/>
            <a:ext cx="2628825" cy="114663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Wheat Sale</a:t>
            </a:r>
          </a:p>
          <a:p>
            <a:pPr algn="ctr"/>
            <a:endParaRPr lang="en-US" altLang="zh-CN" sz="500" dirty="0">
              <a:solidFill>
                <a:schemeClr val="tx1"/>
              </a:solidFill>
            </a:endParaRPr>
          </a:p>
          <a:p>
            <a:pPr algn="ctr"/>
            <a:r>
              <a:rPr lang="en-US" altLang="zh-CN" sz="1200" dirty="0">
                <a:solidFill>
                  <a:schemeClr val="tx1"/>
                </a:solidFill>
              </a:rPr>
              <a:t>$40 per container</a:t>
            </a:r>
          </a:p>
          <a:p>
            <a:pPr algn="ctr"/>
            <a:r>
              <a:rPr lang="en-US" altLang="zh-CN" sz="1200" dirty="0">
                <a:solidFill>
                  <a:schemeClr val="tx1"/>
                </a:solidFill>
              </a:rPr>
              <a:t>See John Tan for more details.</a:t>
            </a:r>
          </a:p>
        </p:txBody>
      </p:sp>
      <p:grpSp>
        <p:nvGrpSpPr>
          <p:cNvPr id="22" name="Group 21">
            <a:extLst>
              <a:ext uri="{FF2B5EF4-FFF2-40B4-BE49-F238E27FC236}">
                <a16:creationId xmlns:a16="http://schemas.microsoft.com/office/drawing/2014/main" id="{A88C8247-D08C-FA8C-DB56-7BFD6D3A8DE6}"/>
              </a:ext>
            </a:extLst>
          </p:cNvPr>
          <p:cNvGrpSpPr/>
          <p:nvPr/>
        </p:nvGrpSpPr>
        <p:grpSpPr>
          <a:xfrm>
            <a:off x="9447868" y="6370664"/>
            <a:ext cx="2908527" cy="2095459"/>
            <a:chOff x="9509641" y="6378472"/>
            <a:chExt cx="2908527" cy="2095459"/>
          </a:xfrm>
        </p:grpSpPr>
        <p:sp>
          <p:nvSpPr>
            <p:cNvPr id="25" name="TextBox 24">
              <a:extLst>
                <a:ext uri="{FF2B5EF4-FFF2-40B4-BE49-F238E27FC236}">
                  <a16:creationId xmlns:a16="http://schemas.microsoft.com/office/drawing/2014/main" id="{6FA10FDD-A6C0-90D6-E3CA-3BBC9B037A86}"/>
                </a:ext>
              </a:extLst>
            </p:cNvPr>
            <p:cNvSpPr txBox="1"/>
            <p:nvPr/>
          </p:nvSpPr>
          <p:spPr>
            <a:xfrm>
              <a:off x="9509641" y="6378472"/>
              <a:ext cx="2908527" cy="892552"/>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R="0" indent="0" algn="just" defTabSz="457200" fontAlgn="auto">
                <a:lnSpc>
                  <a:spcPct val="100000"/>
                </a:lnSpc>
                <a:spcBef>
                  <a:spcPts val="600"/>
                </a:spcBef>
                <a:spcAft>
                  <a:spcPts val="0"/>
                </a:spcAft>
                <a:buNone/>
                <a:defRPr sz="1800" b="0" i="0" u="none" strike="noStrike" kern="0" cap="none" spc="0" baseline="0">
                  <a:solidFill>
                    <a:srgbClr val="000000"/>
                  </a:solidFill>
                  <a:uFillTx/>
                </a:defRPr>
              </a:pPr>
              <a:r>
                <a:rPr lang="en-US" altLang="zh-CN" b="1" u="sng" dirty="0">
                  <a:solidFill>
                    <a:srgbClr val="000000"/>
                  </a:solidFill>
                  <a:latin typeface="Calibri" panose="020F0502020204030204"/>
                </a:rPr>
                <a:t>Newcomers Detail</a:t>
              </a:r>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b="1" dirty="0"/>
                <a:t>please scan the QR code to fill in</a:t>
              </a:r>
            </a:p>
          </p:txBody>
        </p:sp>
        <p:grpSp>
          <p:nvGrpSpPr>
            <p:cNvPr id="26" name="Group 25">
              <a:extLst>
                <a:ext uri="{FF2B5EF4-FFF2-40B4-BE49-F238E27FC236}">
                  <a16:creationId xmlns:a16="http://schemas.microsoft.com/office/drawing/2014/main" id="{BBA5E697-6BA8-C86E-983D-DE207BF86BAE}"/>
                </a:ext>
              </a:extLst>
            </p:cNvPr>
            <p:cNvGrpSpPr/>
            <p:nvPr/>
          </p:nvGrpSpPr>
          <p:grpSpPr>
            <a:xfrm>
              <a:off x="9560471" y="7240970"/>
              <a:ext cx="935233" cy="1219757"/>
              <a:chOff x="9560471" y="7240970"/>
              <a:chExt cx="935233" cy="1219757"/>
            </a:xfrm>
          </p:grpSpPr>
          <p:pic>
            <p:nvPicPr>
              <p:cNvPr id="27" name="Picture 26" descr="A qr code on a white background&#10;&#10;Description automatically generated">
                <a:extLst>
                  <a:ext uri="{FF2B5EF4-FFF2-40B4-BE49-F238E27FC236}">
                    <a16:creationId xmlns:a16="http://schemas.microsoft.com/office/drawing/2014/main" id="{09613733-247E-1E70-29D4-2CAEE7D8F8C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60471" y="7525494"/>
                <a:ext cx="935233" cy="935233"/>
              </a:xfrm>
              <a:prstGeom prst="rect">
                <a:avLst/>
              </a:prstGeom>
            </p:spPr>
          </p:pic>
          <p:sp>
            <p:nvSpPr>
              <p:cNvPr id="28" name="Speech Bubble: Rectangle with Corners Rounded 27">
                <a:extLst>
                  <a:ext uri="{FF2B5EF4-FFF2-40B4-BE49-F238E27FC236}">
                    <a16:creationId xmlns:a16="http://schemas.microsoft.com/office/drawing/2014/main" id="{F7CBDAF9-93C0-3730-B6A2-2844014994C9}"/>
                  </a:ext>
                </a:extLst>
              </p:cNvPr>
              <p:cNvSpPr/>
              <p:nvPr/>
            </p:nvSpPr>
            <p:spPr>
              <a:xfrm>
                <a:off x="9560471" y="7240970"/>
                <a:ext cx="893876"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NZ" sz="1400" dirty="0"/>
                  <a:t>English</a:t>
                </a:r>
              </a:p>
            </p:txBody>
          </p:sp>
        </p:grpSp>
        <p:grpSp>
          <p:nvGrpSpPr>
            <p:cNvPr id="23" name="Group 22">
              <a:extLst>
                <a:ext uri="{FF2B5EF4-FFF2-40B4-BE49-F238E27FC236}">
                  <a16:creationId xmlns:a16="http://schemas.microsoft.com/office/drawing/2014/main" id="{4317676E-0205-CB82-31A9-F7116408B539}"/>
                </a:ext>
              </a:extLst>
            </p:cNvPr>
            <p:cNvGrpSpPr/>
            <p:nvPr/>
          </p:nvGrpSpPr>
          <p:grpSpPr>
            <a:xfrm>
              <a:off x="10711731" y="7240970"/>
              <a:ext cx="935233" cy="1232961"/>
              <a:chOff x="10711731" y="7240970"/>
              <a:chExt cx="935233" cy="1232961"/>
            </a:xfrm>
          </p:grpSpPr>
          <p:sp>
            <p:nvSpPr>
              <p:cNvPr id="14" name="Speech Bubble: Rectangle with Corners Rounded 13">
                <a:extLst>
                  <a:ext uri="{FF2B5EF4-FFF2-40B4-BE49-F238E27FC236}">
                    <a16:creationId xmlns:a16="http://schemas.microsoft.com/office/drawing/2014/main" id="{4E792182-065A-AA3D-A3ED-6EC7DC72E796}"/>
                  </a:ext>
                </a:extLst>
              </p:cNvPr>
              <p:cNvSpPr/>
              <p:nvPr/>
            </p:nvSpPr>
            <p:spPr>
              <a:xfrm>
                <a:off x="10740732" y="7240970"/>
                <a:ext cx="893875" cy="212488"/>
              </a:xfrm>
              <a:prstGeom prst="wedgeRoundRectCallout">
                <a:avLst>
                  <a:gd name="adj1" fmla="val -18941"/>
                  <a:gd name="adj2" fmla="val 77406"/>
                  <a:gd name="adj3" fmla="val 16667"/>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zh-CN" altLang="en-US" sz="1400" dirty="0"/>
                  <a:t>中文</a:t>
                </a:r>
                <a:endParaRPr lang="en-NZ" sz="1400" dirty="0"/>
              </a:p>
            </p:txBody>
          </p:sp>
          <p:pic>
            <p:nvPicPr>
              <p:cNvPr id="13" name="Picture 12" descr="A qr code on a white background&#10;&#10;Description automatically generated">
                <a:extLst>
                  <a:ext uri="{FF2B5EF4-FFF2-40B4-BE49-F238E27FC236}">
                    <a16:creationId xmlns:a16="http://schemas.microsoft.com/office/drawing/2014/main" id="{3916D27E-A3B1-3281-A6CB-A11CE67B4A8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11731" y="7538698"/>
                <a:ext cx="935233" cy="935233"/>
              </a:xfrm>
              <a:prstGeom prst="rect">
                <a:avLst/>
              </a:prstGeom>
            </p:spPr>
          </p:pic>
        </p:grpSp>
      </p:grpSp>
      <p:sp>
        <p:nvSpPr>
          <p:cNvPr id="2" name="TextBox 3">
            <a:extLst>
              <a:ext uri="{FF2B5EF4-FFF2-40B4-BE49-F238E27FC236}">
                <a16:creationId xmlns:a16="http://schemas.microsoft.com/office/drawing/2014/main" id="{614D7839-E78D-1507-F148-F1AE60AA1EA0}"/>
              </a:ext>
            </a:extLst>
          </p:cNvPr>
          <p:cNvSpPr txBox="1"/>
          <p:nvPr/>
        </p:nvSpPr>
        <p:spPr>
          <a:xfrm>
            <a:off x="95308" y="5942878"/>
            <a:ext cx="5770094" cy="233910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endParaRPr lang="en-NZ" sz="1200" b="0" i="0" u="none" strike="noStrike" kern="1200" cap="none" spc="0" baseline="0" dirty="0">
              <a:solidFill>
                <a:srgbClr val="000000"/>
              </a:solidFill>
              <a:uFillTx/>
              <a:latin typeface="Calibri" panose="020F0502020204030204"/>
            </a:endParaRP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I need an offering number (</a:t>
            </a:r>
            <a:r>
              <a:rPr lang="en-NZ" sz="1000" b="0" i="1" u="none" strike="noStrike" kern="1200" cap="none" spc="0" baseline="0" dirty="0">
                <a:solidFill>
                  <a:srgbClr val="000000"/>
                </a:solidFill>
                <a:uFillTx/>
                <a:latin typeface="Calibri" panose="020F0502020204030204"/>
              </a:rPr>
              <a:t>it is not necessary, but once you have one, please use it as   a reference</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a donation receipt (</a:t>
            </a:r>
            <a:r>
              <a:rPr lang="en-NZ" sz="1000" i="1" dirty="0">
                <a:solidFill>
                  <a:srgbClr val="000000"/>
                </a:solidFill>
                <a:latin typeface="Calibri" panose="020F0502020204030204"/>
              </a:rPr>
              <a:t>for IRD tax rebate at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a:t>
            </a:r>
            <a:r>
              <a:rPr lang="en-NZ" sz="1200" dirty="0">
                <a:solidFill>
                  <a:srgbClr val="000000"/>
                </a:solidFill>
                <a:latin typeface="Calibri" panose="020F0502020204030204"/>
              </a:rPr>
              <a:t>to</a:t>
            </a:r>
            <a:r>
              <a:rPr lang="en-NZ" sz="1200" b="0" i="0" u="none" strike="noStrike" kern="1200" cap="none" spc="0" baseline="0" dirty="0">
                <a:solidFill>
                  <a:srgbClr val="000000"/>
                </a:solidFill>
                <a:uFillTx/>
                <a:latin typeface="Calibri" panose="020F0502020204030204"/>
              </a:rPr>
              <a:t>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3" name="TextBox 27">
            <a:extLst>
              <a:ext uri="{FF2B5EF4-FFF2-40B4-BE49-F238E27FC236}">
                <a16:creationId xmlns:a16="http://schemas.microsoft.com/office/drawing/2014/main" id="{588B80D7-CBAC-B90D-C6B5-5152C74E77A9}"/>
              </a:ext>
            </a:extLst>
          </p:cNvPr>
          <p:cNvSpPr txBox="1"/>
          <p:nvPr/>
        </p:nvSpPr>
        <p:spPr>
          <a:xfrm>
            <a:off x="9347832" y="130608"/>
            <a:ext cx="2810515" cy="6324808"/>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and testimonies. Remember to pray for the requests.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lvl="0" algn="just" defTabSz="457200">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and bear the fruit of the Holy Spirit. </a:t>
            </a:r>
          </a:p>
          <a:p>
            <a:pPr lvl="0" algn="just" defTabSz="457200">
              <a:defRPr sz="1800" b="0" i="0" u="none" strike="noStrike" kern="0" cap="none" spc="0" baseline="0">
                <a:solidFill>
                  <a:srgbClr val="000000"/>
                </a:solidFill>
                <a:uFillTx/>
              </a:defRPr>
            </a:pPr>
            <a:r>
              <a:rPr lang="en-NZ" altLang="zh-CN" sz="1200" dirty="0"/>
              <a:t>P</a:t>
            </a:r>
            <a:r>
              <a:rPr lang="en-US" altLang="zh-CN" sz="1200" dirty="0"/>
              <a:t>ray for Ming, Joyce and Shuping for their treatments.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a:t>
            </a:r>
          </a:p>
          <a:p>
            <a:pPr defTabSz="457200">
              <a:defRPr sz="1800" b="0" i="0" u="none" strike="noStrike" kern="0" cap="none" spc="0" baseline="0">
                <a:solidFill>
                  <a:srgbClr val="000000"/>
                </a:solidFill>
                <a:uFillTx/>
              </a:defRPr>
            </a:pPr>
            <a:r>
              <a:rPr lang="en-US" altLang="zh-CN" sz="1200" dirty="0">
                <a:latin typeface="Calibri" panose="020F0502020204030204"/>
              </a:rPr>
              <a:t>    Church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sp>
        <p:nvSpPr>
          <p:cNvPr id="17" name="Rectangle: Rounded Corners 16">
            <a:extLst>
              <a:ext uri="{FF2B5EF4-FFF2-40B4-BE49-F238E27FC236}">
                <a16:creationId xmlns:a16="http://schemas.microsoft.com/office/drawing/2014/main" id="{45809E9A-C858-B6C5-F532-C47C42F65609}"/>
              </a:ext>
            </a:extLst>
          </p:cNvPr>
          <p:cNvSpPr/>
          <p:nvPr/>
        </p:nvSpPr>
        <p:spPr>
          <a:xfrm>
            <a:off x="6342220" y="5586037"/>
            <a:ext cx="2628825" cy="1425404"/>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u="sng" dirty="0">
                <a:solidFill>
                  <a:schemeClr val="tx1"/>
                </a:solidFill>
              </a:rPr>
              <a:t>2024 Baptism</a:t>
            </a:r>
          </a:p>
          <a:p>
            <a:pPr algn="ctr"/>
            <a:r>
              <a:rPr lang="en-US" altLang="zh-CN" sz="1200" dirty="0">
                <a:solidFill>
                  <a:schemeClr val="tx1"/>
                </a:solidFill>
              </a:rPr>
              <a:t>28</a:t>
            </a:r>
            <a:r>
              <a:rPr lang="en-US" altLang="zh-CN" sz="1200" baseline="30000" dirty="0">
                <a:solidFill>
                  <a:schemeClr val="tx1"/>
                </a:solidFill>
              </a:rPr>
              <a:t>th</a:t>
            </a:r>
            <a:r>
              <a:rPr lang="en-US" altLang="zh-CN" sz="1200" dirty="0">
                <a:solidFill>
                  <a:schemeClr val="tx1"/>
                </a:solidFill>
              </a:rPr>
              <a:t>  July Sunday </a:t>
            </a:r>
          </a:p>
          <a:p>
            <a:pPr algn="ctr"/>
            <a:r>
              <a:rPr lang="en-US" altLang="zh-CN" sz="1200" dirty="0">
                <a:solidFill>
                  <a:schemeClr val="tx1"/>
                </a:solidFill>
              </a:rPr>
              <a:t>Please see Wendy / Ps David for registration.</a:t>
            </a:r>
          </a:p>
        </p:txBody>
      </p:sp>
      <p:sp>
        <p:nvSpPr>
          <p:cNvPr id="12" name="Rectangle: Rounded Corners 11">
            <a:extLst>
              <a:ext uri="{FF2B5EF4-FFF2-40B4-BE49-F238E27FC236}">
                <a16:creationId xmlns:a16="http://schemas.microsoft.com/office/drawing/2014/main" id="{41D2343F-AFEC-E95F-F079-20E7D14F115A}"/>
              </a:ext>
            </a:extLst>
          </p:cNvPr>
          <p:cNvSpPr/>
          <p:nvPr/>
        </p:nvSpPr>
        <p:spPr>
          <a:xfrm>
            <a:off x="6342220" y="4063878"/>
            <a:ext cx="2628825" cy="1313715"/>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Quiz Night</a:t>
            </a:r>
          </a:p>
          <a:p>
            <a:pPr algn="ctr"/>
            <a:endParaRPr lang="en-US" altLang="zh-CN" sz="500" dirty="0">
              <a:solidFill>
                <a:schemeClr val="tx1"/>
              </a:solidFill>
            </a:endParaRPr>
          </a:p>
          <a:p>
            <a:pPr algn="ctr"/>
            <a:r>
              <a:rPr lang="en-US" altLang="zh-CN" sz="1200" dirty="0">
                <a:solidFill>
                  <a:schemeClr val="tx1"/>
                </a:solidFill>
              </a:rPr>
              <a:t>Time:  5pm-7:30pm 20th July, </a:t>
            </a:r>
          </a:p>
          <a:p>
            <a:pPr algn="ctr"/>
            <a:r>
              <a:rPr lang="en-US" altLang="zh-CN" sz="1200" dirty="0">
                <a:solidFill>
                  <a:schemeClr val="tx1"/>
                </a:solidFill>
              </a:rPr>
              <a:t>@church downstairs.</a:t>
            </a:r>
          </a:p>
          <a:p>
            <a:pPr algn="ctr"/>
            <a:r>
              <a:rPr lang="en-US" altLang="zh-CN" sz="1200" dirty="0">
                <a:solidFill>
                  <a:schemeClr val="tx1"/>
                </a:solidFill>
              </a:rPr>
              <a:t>Sign up in groups of 5, everyone is invited, any age and any language</a:t>
            </a:r>
            <a:r>
              <a:rPr lang="en-NZ" altLang="zh-CN" sz="1200" dirty="0">
                <a:solidFill>
                  <a:schemeClr val="tx1"/>
                </a:solidFill>
              </a:rPr>
              <a:t>.</a:t>
            </a:r>
            <a:endParaRPr lang="en-US" altLang="zh-CN" sz="1200" dirty="0">
              <a:solidFill>
                <a:schemeClr val="tx1"/>
              </a:solidFill>
            </a:endParaRPr>
          </a:p>
        </p:txBody>
      </p:sp>
      <p:sp>
        <p:nvSpPr>
          <p:cNvPr id="31" name="Rectangle: Rounded Corners 30">
            <a:extLst>
              <a:ext uri="{FF2B5EF4-FFF2-40B4-BE49-F238E27FC236}">
                <a16:creationId xmlns:a16="http://schemas.microsoft.com/office/drawing/2014/main" id="{A4639533-8916-CB5F-A3D5-0AAAF67E6DEF}"/>
              </a:ext>
            </a:extLst>
          </p:cNvPr>
          <p:cNvSpPr/>
          <p:nvPr/>
        </p:nvSpPr>
        <p:spPr>
          <a:xfrm>
            <a:off x="6342220" y="7155848"/>
            <a:ext cx="2628825" cy="1313715"/>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altLang="zh-CN" sz="1200" dirty="0">
                <a:solidFill>
                  <a:schemeClr val="tx1"/>
                </a:solidFill>
              </a:rPr>
              <a:t>Ps Bijoy will be away from 3</a:t>
            </a:r>
            <a:r>
              <a:rPr lang="en-NZ" altLang="zh-CN" sz="1200" baseline="30000" dirty="0">
                <a:solidFill>
                  <a:schemeClr val="tx1"/>
                </a:solidFill>
              </a:rPr>
              <a:t>rd</a:t>
            </a:r>
            <a:r>
              <a:rPr lang="en-NZ" altLang="zh-CN" sz="1200" dirty="0">
                <a:solidFill>
                  <a:schemeClr val="tx1"/>
                </a:solidFill>
              </a:rPr>
              <a:t>  to 26</a:t>
            </a:r>
            <a:r>
              <a:rPr lang="en-NZ" altLang="zh-CN" sz="1200" baseline="30000" dirty="0">
                <a:solidFill>
                  <a:schemeClr val="tx1"/>
                </a:solidFill>
              </a:rPr>
              <a:t>th</a:t>
            </a:r>
            <a:r>
              <a:rPr lang="en-NZ" altLang="zh-CN" sz="1200" dirty="0">
                <a:solidFill>
                  <a:schemeClr val="tx1"/>
                </a:solidFill>
              </a:rPr>
              <a:t>  June 2024. If you have any enquiries, please see Ps David. </a:t>
            </a:r>
            <a:endParaRPr lang="en-US" altLang="zh-CN" sz="1200"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BF8288-8C98-4D28-8021-499E32BCE447}">
  <ds:schemaRefs>
    <ds:schemaRef ds:uri="http://schemas.microsoft.com/sharepoint/v3/contenttype/forms"/>
  </ds:schemaRefs>
</ds:datastoreItem>
</file>

<file path=customXml/itemProps3.xml><?xml version="1.0" encoding="utf-8"?>
<ds:datastoreItem xmlns:ds="http://schemas.openxmlformats.org/officeDocument/2006/customXml" ds:itemID="{2A165623-34FF-489C-8487-16FE56101470}">
  <ds:schemaRefs>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c2d9cb71-a9ca-481f-99f2-00284961d3fc"/>
    <ds:schemaRef ds:uri="http://purl.org/dc/dcmitype/"/>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Office%20Theme</Template>
  <TotalTime>100618</TotalTime>
  <Words>1252</Words>
  <Application>Microsoft Office PowerPoint</Application>
  <PresentationFormat>Custom</PresentationFormat>
  <Paragraphs>110</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3336</cp:revision>
  <cp:lastPrinted>2024-05-16T23:10:43Z</cp:lastPrinted>
  <dcterms:created xsi:type="dcterms:W3CDTF">2016-04-12T21:55:00Z</dcterms:created>
  <dcterms:modified xsi:type="dcterms:W3CDTF">2024-05-31T01:57:37Z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