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12241213" cy="8640763"/>
  <p:notesSz cx="6800850" cy="9932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2">
          <p15:clr>
            <a:srgbClr val="A4A3A4"/>
          </p15:clr>
        </p15:guide>
        <p15:guide id="2" pos="38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668" autoAdjust="0"/>
    <p:restoredTop sz="96357" autoAdjust="0"/>
  </p:normalViewPr>
  <p:slideViewPr>
    <p:cSldViewPr snapToGrid="0">
      <p:cViewPr varScale="1">
        <p:scale>
          <a:sx n="98" d="100"/>
          <a:sy n="98" d="100"/>
        </p:scale>
        <p:origin x="1620" y="120"/>
      </p:cViewPr>
      <p:guideLst>
        <p:guide orient="horz" pos="2722"/>
        <p:guide pos="38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dy Liu" userId="555135d3-8375-474e-9499-bef597c17be0" providerId="ADAL" clId="{7715C3A4-A280-47ED-BA55-806E654CF6EC}"/>
    <pc:docChg chg="modSld">
      <pc:chgData name="Wendy Liu" userId="555135d3-8375-474e-9499-bef597c17be0" providerId="ADAL" clId="{7715C3A4-A280-47ED-BA55-806E654CF6EC}" dt="2023-12-29T22:52:01.044" v="475" actId="20577"/>
      <pc:docMkLst>
        <pc:docMk/>
      </pc:docMkLst>
      <pc:sldChg chg="modSp mod">
        <pc:chgData name="Wendy Liu" userId="555135d3-8375-474e-9499-bef597c17be0" providerId="ADAL" clId="{7715C3A4-A280-47ED-BA55-806E654CF6EC}" dt="2023-12-29T22:52:01.044" v="475" actId="20577"/>
        <pc:sldMkLst>
          <pc:docMk/>
          <pc:sldMk cId="896321597" sldId="257"/>
        </pc:sldMkLst>
        <pc:spChg chg="mod">
          <ac:chgData name="Wendy Liu" userId="555135d3-8375-474e-9499-bef597c17be0" providerId="ADAL" clId="{7715C3A4-A280-47ED-BA55-806E654CF6EC}" dt="2023-12-29T22:52:01.044" v="475" actId="20577"/>
          <ac:spMkLst>
            <pc:docMk/>
            <pc:sldMk cId="896321597" sldId="257"/>
            <ac:spMk id="16" creationId="{E4381EBD-11B0-4C4D-9C81-3F4E490FFFE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40" tIns="45720" rIns="91440" bIns="45720" rtlCol="0"/>
          <a:lstStyle>
            <a:lvl1pPr algn="r">
              <a:defRPr sz="1200"/>
            </a:lvl1pPr>
          </a:lstStyle>
          <a:p>
            <a:fld id="{4D3A33AB-072E-4C96-9ECE-16DCFEB5F1E5}" type="datetimeFigureOut">
              <a:rPr lang="en-NZ" smtClean="0"/>
              <a:t>30/12/2023</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3"/>
            <a:ext cx="2946400" cy="49847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3"/>
            <a:ext cx="2946400" cy="498475"/>
          </a:xfrm>
          <a:prstGeom prst="rect">
            <a:avLst/>
          </a:prstGeom>
        </p:spPr>
        <p:txBody>
          <a:bodyPr vert="horz" lIns="91440" tIns="45720" rIns="91440" bIns="45720" rtlCol="0" anchor="b"/>
          <a:lstStyle>
            <a:lvl1pPr algn="r">
              <a:defRPr sz="1200"/>
            </a:lvl1pPr>
          </a:lstStyle>
          <a:p>
            <a:fld id="{75496087-E0D0-4A78-BA5A-6AF6838A27CC}" type="slidenum">
              <a:rPr lang="en-NZ" smtClean="0"/>
              <a:t>‹#›</a:t>
            </a:fld>
            <a:endParaRPr lang="en-NZ"/>
          </a:p>
        </p:txBody>
      </p:sp>
    </p:spTree>
    <p:extLst>
      <p:ext uri="{BB962C8B-B14F-4D97-AF65-F5344CB8AC3E}">
        <p14:creationId xmlns:p14="http://schemas.microsoft.com/office/powerpoint/2010/main" val="2276832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5496087-E0D0-4A78-BA5A-6AF6838A27CC}" type="slidenum">
              <a:rPr lang="en-NZ" smtClean="0"/>
              <a:t>1</a:t>
            </a:fld>
            <a:endParaRPr lang="en-NZ"/>
          </a:p>
        </p:txBody>
      </p:sp>
    </p:spTree>
    <p:extLst>
      <p:ext uri="{BB962C8B-B14F-4D97-AF65-F5344CB8AC3E}">
        <p14:creationId xmlns:p14="http://schemas.microsoft.com/office/powerpoint/2010/main" val="2292270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5496087-E0D0-4A78-BA5A-6AF6838A27CC}" type="slidenum">
              <a:rPr lang="en-NZ" smtClean="0"/>
              <a:t>2</a:t>
            </a:fld>
            <a:endParaRPr lang="en-NZ"/>
          </a:p>
        </p:txBody>
      </p:sp>
    </p:spTree>
    <p:extLst>
      <p:ext uri="{BB962C8B-B14F-4D97-AF65-F5344CB8AC3E}">
        <p14:creationId xmlns:p14="http://schemas.microsoft.com/office/powerpoint/2010/main" val="1786802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30152" y="1414127"/>
            <a:ext cx="9180910" cy="3008266"/>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30152" y="4538404"/>
            <a:ext cx="9180910" cy="208618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3803911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127735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0120" y="460043"/>
            <a:ext cx="2639511" cy="732264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41585" y="460043"/>
            <a:ext cx="7765519" cy="732264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326884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3674787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5209" y="2154192"/>
            <a:ext cx="10558047" cy="3594316"/>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5209" y="5782512"/>
            <a:ext cx="10558047" cy="189016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363133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1585" y="2300204"/>
            <a:ext cx="5202515" cy="54824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116" y="2300204"/>
            <a:ext cx="5202515" cy="54824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123876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3179" y="460041"/>
            <a:ext cx="10558047" cy="16701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3179" y="2118189"/>
            <a:ext cx="5178606" cy="10380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3179" y="3156279"/>
            <a:ext cx="5178606" cy="46424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115" y="2118189"/>
            <a:ext cx="5204110" cy="10380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7115" y="3156279"/>
            <a:ext cx="5204110" cy="46424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277031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2827066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105628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179" y="576051"/>
            <a:ext cx="3948110" cy="2016178"/>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204111" y="1244112"/>
            <a:ext cx="6197115" cy="614054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3179" y="2592229"/>
            <a:ext cx="3948110" cy="4802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376856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179" y="576051"/>
            <a:ext cx="3948110" cy="2016178"/>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04111" y="1244112"/>
            <a:ext cx="6197115" cy="614054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3179" y="2592229"/>
            <a:ext cx="3948110" cy="4802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654C1C-8B1A-4AE4-B074-FCE5453C6325}" type="datetimeFigureOut">
              <a:rPr lang="en-NZ" smtClean="0"/>
              <a:pPr/>
              <a:t>30/12/2023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121B64F-E366-4CD7-B3D1-D80F5780B320}" type="slidenum">
              <a:rPr lang="en-NZ" smtClean="0"/>
              <a:pPr/>
              <a:t>‹#›</a:t>
            </a:fld>
            <a:endParaRPr lang="en-NZ"/>
          </a:p>
        </p:txBody>
      </p:sp>
    </p:spTree>
    <p:extLst>
      <p:ext uri="{BB962C8B-B14F-4D97-AF65-F5344CB8AC3E}">
        <p14:creationId xmlns:p14="http://schemas.microsoft.com/office/powerpoint/2010/main" val="1368866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1584" y="460041"/>
            <a:ext cx="10558047" cy="167014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1584" y="2300204"/>
            <a:ext cx="10558047" cy="54824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1585" y="8008709"/>
            <a:ext cx="2754273" cy="460041"/>
          </a:xfrm>
          <a:prstGeom prst="rect">
            <a:avLst/>
          </a:prstGeom>
        </p:spPr>
        <p:txBody>
          <a:bodyPr vert="horz" lIns="91440" tIns="45720" rIns="91440" bIns="45720" rtlCol="0" anchor="ctr"/>
          <a:lstStyle>
            <a:lvl1pPr algn="l">
              <a:defRPr sz="1200">
                <a:solidFill>
                  <a:schemeClr val="tx1">
                    <a:tint val="75000"/>
                  </a:schemeClr>
                </a:solidFill>
              </a:defRPr>
            </a:lvl1pPr>
          </a:lstStyle>
          <a:p>
            <a:fld id="{92654C1C-8B1A-4AE4-B074-FCE5453C6325}" type="datetimeFigureOut">
              <a:rPr lang="en-NZ" smtClean="0"/>
              <a:pPr/>
              <a:t>30/12/2023</a:t>
            </a:fld>
            <a:endParaRPr lang="en-NZ"/>
          </a:p>
        </p:txBody>
      </p:sp>
      <p:sp>
        <p:nvSpPr>
          <p:cNvPr id="5" name="Footer Placeholder 4"/>
          <p:cNvSpPr>
            <a:spLocks noGrp="1"/>
          </p:cNvSpPr>
          <p:nvPr>
            <p:ph type="ftr" sz="quarter" idx="3"/>
          </p:nvPr>
        </p:nvSpPr>
        <p:spPr>
          <a:xfrm>
            <a:off x="4054903" y="8008709"/>
            <a:ext cx="4131409" cy="4600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45358" y="8008709"/>
            <a:ext cx="2754273" cy="460041"/>
          </a:xfrm>
          <a:prstGeom prst="rect">
            <a:avLst/>
          </a:prstGeom>
        </p:spPr>
        <p:txBody>
          <a:bodyPr vert="horz" lIns="91440" tIns="45720" rIns="91440" bIns="45720" rtlCol="0" anchor="ctr"/>
          <a:lstStyle>
            <a:lvl1pPr algn="r">
              <a:defRPr sz="1200">
                <a:solidFill>
                  <a:schemeClr val="tx1">
                    <a:tint val="75000"/>
                  </a:schemeClr>
                </a:solidFill>
              </a:defRPr>
            </a:lvl1pPr>
          </a:lstStyle>
          <a:p>
            <a:fld id="{5121B64F-E366-4CD7-B3D1-D80F5780B320}" type="slidenum">
              <a:rPr lang="en-NZ" smtClean="0"/>
              <a:pPr/>
              <a:t>‹#›</a:t>
            </a:fld>
            <a:endParaRPr lang="en-NZ"/>
          </a:p>
        </p:txBody>
      </p:sp>
    </p:spTree>
    <p:extLst>
      <p:ext uri="{BB962C8B-B14F-4D97-AF65-F5344CB8AC3E}">
        <p14:creationId xmlns:p14="http://schemas.microsoft.com/office/powerpoint/2010/main" val="15511632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mailto:office@mairangichurch.org.nz" TargetMode="External"/><Relationship Id="rId7" Type="http://schemas.openxmlformats.org/officeDocument/2006/relationships/hyperlink" Target="mailto:yangjie625@gmail.com"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hyperlink" Target="mailto:wendy@mairangichurch.org.nz" TargetMode="External"/><Relationship Id="rId4" Type="http://schemas.openxmlformats.org/officeDocument/2006/relationships/hyperlink" Target="mailto:david@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374732" y="3370977"/>
            <a:ext cx="5708455" cy="1716799"/>
          </a:xfrm>
        </p:spPr>
        <p:txBody>
          <a:bodyPr anchor="ctr"/>
          <a:lstStyle/>
          <a:p>
            <a:pPr algn="ctr"/>
            <a:r>
              <a:rPr lang="en-NZ" dirty="0"/>
              <a:t>Place for Pic / logo</a:t>
            </a:r>
          </a:p>
        </p:txBody>
      </p:sp>
      <p:sp>
        <p:nvSpPr>
          <p:cNvPr id="11" name="Content Placeholder 10"/>
          <p:cNvSpPr>
            <a:spLocks noGrp="1"/>
          </p:cNvSpPr>
          <p:nvPr>
            <p:ph sz="half" idx="2"/>
          </p:nvPr>
        </p:nvSpPr>
        <p:spPr>
          <a:xfrm>
            <a:off x="6901610" y="7639390"/>
            <a:ext cx="5020320" cy="406104"/>
          </a:xfrm>
        </p:spPr>
        <p:txBody>
          <a:bodyPr>
            <a:noAutofit/>
          </a:bodyPr>
          <a:lstStyle/>
          <a:p>
            <a:pPr marL="0" indent="0" algn="ctr">
              <a:lnSpc>
                <a:spcPct val="120000"/>
              </a:lnSpc>
              <a:spcBef>
                <a:spcPts val="0"/>
              </a:spcBef>
              <a:buNone/>
            </a:pPr>
            <a:r>
              <a:rPr lang="zh-CN" altLang="en-US" sz="1050" b="1" dirty="0"/>
              <a:t>欢迎大家加入聚会前祷告会 </a:t>
            </a:r>
            <a:r>
              <a:rPr lang="en-US" altLang="zh-CN" sz="1050" b="1" dirty="0"/>
              <a:t> - </a:t>
            </a:r>
            <a:r>
              <a:rPr lang="zh-CN" altLang="en-US" sz="1050" b="1" dirty="0"/>
              <a:t>主日上午</a:t>
            </a:r>
            <a:r>
              <a:rPr lang="en-US" altLang="zh-CN" sz="1050" b="1" dirty="0"/>
              <a:t>9:30</a:t>
            </a:r>
            <a:r>
              <a:rPr lang="zh-CN" altLang="en-US" sz="1050" b="1" dirty="0"/>
              <a:t>教会副堂</a:t>
            </a:r>
            <a:endParaRPr lang="en-NZ" sz="1050" b="1" dirty="0"/>
          </a:p>
          <a:p>
            <a:pPr marL="0" indent="0" algn="ctr">
              <a:lnSpc>
                <a:spcPct val="120000"/>
              </a:lnSpc>
              <a:spcBef>
                <a:spcPts val="0"/>
              </a:spcBef>
              <a:buNone/>
            </a:pPr>
            <a:r>
              <a:rPr lang="zh-CN" altLang="en-US" sz="1050" b="1" dirty="0"/>
              <a:t>教会祷告会每月第一和第三周日晚七点</a:t>
            </a:r>
            <a:endParaRPr lang="en-NZ" altLang="zh-CN" sz="1050" b="1" dirty="0"/>
          </a:p>
        </p:txBody>
      </p:sp>
      <p:sp>
        <p:nvSpPr>
          <p:cNvPr id="7" name="Text Placeholder 6"/>
          <p:cNvSpPr>
            <a:spLocks noGrp="1"/>
          </p:cNvSpPr>
          <p:nvPr>
            <p:ph type="body" sz="quarter" idx="3"/>
          </p:nvPr>
        </p:nvSpPr>
        <p:spPr>
          <a:xfrm>
            <a:off x="6806821" y="1303466"/>
            <a:ext cx="5239985" cy="429119"/>
          </a:xfrm>
        </p:spPr>
        <p:txBody>
          <a:bodyPr>
            <a:normAutofit/>
          </a:bodyPr>
          <a:lstStyle/>
          <a:p>
            <a:pPr algn="ctr"/>
            <a:r>
              <a:rPr lang="zh-CN" altLang="en-US" sz="1800" i="1" dirty="0"/>
              <a:t>認識主更多  傳揚主更多</a:t>
            </a:r>
            <a:endParaRPr lang="en-US" sz="1800" i="1" dirty="0"/>
          </a:p>
        </p:txBody>
      </p:sp>
      <p:sp>
        <p:nvSpPr>
          <p:cNvPr id="8" name="Content Placeholder 7"/>
          <p:cNvSpPr>
            <a:spLocks noGrp="1"/>
          </p:cNvSpPr>
          <p:nvPr>
            <p:ph sz="quarter" idx="4"/>
          </p:nvPr>
        </p:nvSpPr>
        <p:spPr>
          <a:xfrm>
            <a:off x="6806821" y="5167192"/>
            <a:ext cx="5020321" cy="2420607"/>
          </a:xfrm>
        </p:spPr>
        <p:txBody>
          <a:bodyPr>
            <a:normAutofit fontScale="25000" lnSpcReduction="20000"/>
          </a:bodyPr>
          <a:lstStyle/>
          <a:p>
            <a:pPr marL="0" indent="0" algn="ctr">
              <a:lnSpc>
                <a:spcPct val="120000"/>
              </a:lnSpc>
              <a:spcBef>
                <a:spcPts val="0"/>
              </a:spcBef>
              <a:buNone/>
            </a:pPr>
            <a:r>
              <a:rPr lang="zh-CN" altLang="en-US" sz="4400" dirty="0">
                <a:latin typeface="+mn-ea"/>
              </a:rPr>
              <a:t>主日崇拜</a:t>
            </a:r>
            <a:endParaRPr lang="en-NZ" altLang="zh-CN" sz="4400" dirty="0">
              <a:latin typeface="+mn-ea"/>
            </a:endParaRPr>
          </a:p>
          <a:p>
            <a:pPr marL="0" indent="0" algn="ctr">
              <a:lnSpc>
                <a:spcPct val="120000"/>
              </a:lnSpc>
              <a:spcBef>
                <a:spcPts val="0"/>
              </a:spcBef>
              <a:buNone/>
            </a:pPr>
            <a:r>
              <a:rPr lang="en-US" altLang="zh-CN" sz="4400" dirty="0">
                <a:latin typeface="+mn-ea"/>
              </a:rPr>
              <a:t>10</a:t>
            </a:r>
            <a:r>
              <a:rPr lang="zh-CN" altLang="en-US" sz="4400" dirty="0">
                <a:latin typeface="+mn-ea"/>
              </a:rPr>
              <a:t>点 </a:t>
            </a:r>
            <a:r>
              <a:rPr lang="en-NZ" altLang="zh-CN" sz="4400" dirty="0">
                <a:latin typeface="+mn-ea"/>
              </a:rPr>
              <a:t>(</a:t>
            </a:r>
            <a:r>
              <a:rPr lang="zh-CN" altLang="en-US" sz="4400" dirty="0">
                <a:latin typeface="+mn-ea"/>
              </a:rPr>
              <a:t>含线上直播）</a:t>
            </a:r>
            <a:endParaRPr lang="en-NZ" altLang="zh-CN" sz="1600" b="1" dirty="0">
              <a:latin typeface="+mn-ea"/>
            </a:endParaRPr>
          </a:p>
          <a:p>
            <a:pPr marL="0" indent="0" algn="ctr">
              <a:buNone/>
            </a:pPr>
            <a:endParaRPr lang="en-US" altLang="zh-CN" sz="4000" b="1" dirty="0">
              <a:latin typeface="+mn-ea"/>
            </a:endParaRPr>
          </a:p>
          <a:p>
            <a:pPr marL="0" indent="0" algn="ctr">
              <a:buNone/>
            </a:pPr>
            <a:r>
              <a:rPr lang="zh-CN" altLang="en-US" sz="8000" b="1" dirty="0">
                <a:latin typeface="+mn-ea"/>
              </a:rPr>
              <a:t>主题：献上感恩的心</a:t>
            </a:r>
            <a:endParaRPr lang="en-NZ" altLang="zh-CN" sz="8000" b="1" dirty="0">
              <a:latin typeface="+mn-ea"/>
            </a:endParaRPr>
          </a:p>
          <a:p>
            <a:pPr marL="0" indent="0" algn="ctr">
              <a:buNone/>
            </a:pPr>
            <a:endParaRPr lang="en-NZ" altLang="zh-CN" sz="3200" b="1" dirty="0">
              <a:latin typeface="+mn-ea"/>
            </a:endParaRPr>
          </a:p>
          <a:p>
            <a:pPr marL="0" indent="0" algn="ctr">
              <a:buNone/>
            </a:pPr>
            <a:r>
              <a:rPr lang="zh-CN" altLang="en-US" sz="8000" b="1" dirty="0">
                <a:latin typeface="+mn-ea"/>
              </a:rPr>
              <a:t>经文</a:t>
            </a:r>
            <a:r>
              <a:rPr lang="en-NZ" altLang="zh-CN" sz="8000" b="1" dirty="0">
                <a:latin typeface="+mn-ea"/>
              </a:rPr>
              <a:t>:  </a:t>
            </a:r>
            <a:r>
              <a:rPr lang="zh-CN" altLang="en-US" sz="8000" b="1" dirty="0">
                <a:latin typeface="+mn-ea"/>
              </a:rPr>
              <a:t>路加福音</a:t>
            </a:r>
            <a:r>
              <a:rPr lang="en-NZ" altLang="zh-CN" sz="8000" b="1" dirty="0">
                <a:latin typeface="+mn-ea"/>
              </a:rPr>
              <a:t>17:11</a:t>
            </a:r>
            <a:r>
              <a:rPr lang="en-US" altLang="zh-CN" sz="8000" b="1" dirty="0">
                <a:latin typeface="+mn-ea"/>
              </a:rPr>
              <a:t>-19</a:t>
            </a:r>
          </a:p>
          <a:p>
            <a:pPr marL="0" indent="0" algn="ctr">
              <a:buNone/>
            </a:pPr>
            <a:r>
              <a:rPr lang="zh-CN" altLang="en-US" sz="3200" b="1" dirty="0">
                <a:latin typeface="+mn-ea"/>
              </a:rPr>
              <a:t>  </a:t>
            </a:r>
            <a:endParaRPr lang="en-NZ" altLang="zh-CN" sz="3200" b="1" dirty="0">
              <a:latin typeface="+mn-ea"/>
            </a:endParaRPr>
          </a:p>
          <a:p>
            <a:pPr marL="0" indent="0" algn="ctr">
              <a:buNone/>
            </a:pPr>
            <a:r>
              <a:rPr lang="zh-CN" altLang="en-US" sz="8000" b="1" dirty="0">
                <a:latin typeface="+mn-ea"/>
              </a:rPr>
              <a:t>讲员：</a:t>
            </a:r>
            <a:r>
              <a:rPr lang="en-NZ" altLang="zh-CN" sz="8000" b="1" dirty="0">
                <a:latin typeface="+mn-ea"/>
              </a:rPr>
              <a:t>Pastor David</a:t>
            </a:r>
          </a:p>
          <a:p>
            <a:pPr marL="0" indent="0" algn="ctr">
              <a:buNone/>
            </a:pPr>
            <a:endParaRPr lang="en-NZ" altLang="zh-CN" sz="8000" b="1" dirty="0">
              <a:latin typeface="+mn-ea"/>
            </a:endParaRPr>
          </a:p>
        </p:txBody>
      </p:sp>
      <p:pic>
        <p:nvPicPr>
          <p:cNvPr id="9" name="Picture 8" descr="MCC13478 - Mairangi Bay Church Logo"/>
          <p:cNvPicPr/>
          <p:nvPr/>
        </p:nvPicPr>
        <p:blipFill>
          <a:blip r:embed="rId3" cstate="print">
            <a:extLst>
              <a:ext uri="{28A0092B-C50C-407E-A947-70E740481C1C}">
                <a14:useLocalDpi xmlns:a14="http://schemas.microsoft.com/office/drawing/2010/main" val="0"/>
              </a:ext>
            </a:extLst>
          </a:blip>
          <a:srcRect l="6502" t="16209" r="-12370" b="23723"/>
          <a:stretch>
            <a:fillRect/>
          </a:stretch>
        </p:blipFill>
        <p:spPr bwMode="auto">
          <a:xfrm>
            <a:off x="7306966" y="48332"/>
            <a:ext cx="4601711" cy="1124900"/>
          </a:xfrm>
          <a:prstGeom prst="rect">
            <a:avLst/>
          </a:prstGeom>
          <a:noFill/>
          <a:ln>
            <a:noFill/>
          </a:ln>
        </p:spPr>
      </p:pic>
      <p:sp>
        <p:nvSpPr>
          <p:cNvPr id="27" name="Rectangle 26"/>
          <p:cNvSpPr/>
          <p:nvPr/>
        </p:nvSpPr>
        <p:spPr>
          <a:xfrm>
            <a:off x="6901610" y="2049979"/>
            <a:ext cx="5020320" cy="769441"/>
          </a:xfrm>
          <a:prstGeom prst="rect">
            <a:avLst/>
          </a:prstGeom>
        </p:spPr>
        <p:txBody>
          <a:bodyPr wrap="square">
            <a:spAutoFit/>
          </a:bodyPr>
          <a:lstStyle/>
          <a:p>
            <a:pPr algn="ctr"/>
            <a:r>
              <a:rPr lang="zh-CN" altLang="en-US" sz="2000" dirty="0">
                <a:ln w="0"/>
              </a:rPr>
              <a:t>教会周报</a:t>
            </a:r>
            <a:r>
              <a:rPr lang="en-US" sz="2000" dirty="0">
                <a:ln w="0"/>
              </a:rPr>
              <a:t> </a:t>
            </a:r>
          </a:p>
          <a:p>
            <a:pPr algn="ctr"/>
            <a:r>
              <a:rPr lang="en-US" sz="2400" b="1" dirty="0">
                <a:ln w="0"/>
              </a:rPr>
              <a:t>20</a:t>
            </a:r>
            <a:r>
              <a:rPr lang="en-US" altLang="zh-CN" sz="2400" b="1" dirty="0">
                <a:ln w="0"/>
              </a:rPr>
              <a:t>23</a:t>
            </a:r>
            <a:r>
              <a:rPr lang="zh-CN" altLang="en-US" sz="2400" b="1" dirty="0">
                <a:ln w="0"/>
              </a:rPr>
              <a:t>年</a:t>
            </a:r>
            <a:r>
              <a:rPr lang="en-NZ" altLang="zh-CN" sz="2400" b="1" dirty="0">
                <a:ln w="0"/>
              </a:rPr>
              <a:t>12</a:t>
            </a:r>
            <a:r>
              <a:rPr lang="zh-CN" altLang="en-US" sz="2400" b="1" dirty="0">
                <a:ln w="0"/>
              </a:rPr>
              <a:t>月</a:t>
            </a:r>
            <a:r>
              <a:rPr lang="en-NZ" altLang="zh-CN" sz="2400" b="1" dirty="0">
                <a:ln w="0"/>
              </a:rPr>
              <a:t>31</a:t>
            </a:r>
            <a:r>
              <a:rPr lang="zh-CN" altLang="en-US" sz="2400" b="1" dirty="0">
                <a:ln w="0"/>
              </a:rPr>
              <a:t>日</a:t>
            </a:r>
            <a:endParaRPr lang="en-US" sz="2400" b="1" dirty="0">
              <a:ln w="0"/>
            </a:endParaRPr>
          </a:p>
        </p:txBody>
      </p:sp>
      <p:sp>
        <p:nvSpPr>
          <p:cNvPr id="1025" name="TextBox 1024"/>
          <p:cNvSpPr txBox="1"/>
          <p:nvPr/>
        </p:nvSpPr>
        <p:spPr>
          <a:xfrm>
            <a:off x="6979653" y="8058858"/>
            <a:ext cx="5256336" cy="406104"/>
          </a:xfrm>
          <a:prstGeom prst="rect">
            <a:avLst/>
          </a:prstGeom>
          <a:noFill/>
        </p:spPr>
        <p:txBody>
          <a:bodyPr wrap="square" rtlCol="0">
            <a:spAutoFit/>
          </a:bodyPr>
          <a:lstStyle/>
          <a:p>
            <a:pPr algn="ctr"/>
            <a:r>
              <a:rPr lang="en-NZ" sz="1000" dirty="0"/>
              <a:t>49 </a:t>
            </a:r>
            <a:r>
              <a:rPr lang="en-NZ" sz="1000" dirty="0" err="1"/>
              <a:t>Maxwelton</a:t>
            </a:r>
            <a:r>
              <a:rPr lang="en-NZ" sz="1000" dirty="0"/>
              <a:t> Drive, Mairangi Bay, North Shore, Auckland 0630 </a:t>
            </a:r>
          </a:p>
          <a:p>
            <a:pPr algn="ctr"/>
            <a:r>
              <a:rPr lang="zh-CN" altLang="en-US" sz="1000" dirty="0"/>
              <a:t>电话</a:t>
            </a:r>
            <a:r>
              <a:rPr lang="en-NZ" sz="1000" dirty="0"/>
              <a:t> 09 478-6314, </a:t>
            </a:r>
            <a:r>
              <a:rPr lang="zh-CN" altLang="en-US" sz="1000" dirty="0"/>
              <a:t>教会网站</a:t>
            </a:r>
            <a:r>
              <a:rPr lang="en-NZ" sz="1000" dirty="0"/>
              <a:t>: </a:t>
            </a:r>
            <a:r>
              <a:rPr lang="en-NZ" sz="1000" dirty="0">
                <a:hlinkClick r:id="rId4"/>
              </a:rPr>
              <a:t>www.mairangichurch.org.nz</a:t>
            </a:r>
            <a:r>
              <a:rPr lang="en-NZ" sz="1000" dirty="0"/>
              <a:t>, </a:t>
            </a:r>
            <a:r>
              <a:rPr lang="zh-CN" altLang="en-US" sz="1000" dirty="0"/>
              <a:t>电邮</a:t>
            </a:r>
            <a:r>
              <a:rPr lang="en-NZ" sz="1000" dirty="0"/>
              <a:t>: office@mairangichurch.org.nz</a:t>
            </a:r>
          </a:p>
        </p:txBody>
      </p:sp>
      <p:pic>
        <p:nvPicPr>
          <p:cNvPr id="22" name="Picture 27">
            <a:extLst>
              <a:ext uri="{FF2B5EF4-FFF2-40B4-BE49-F238E27FC236}">
                <a16:creationId xmlns:a16="http://schemas.microsoft.com/office/drawing/2014/main" id="{8A5F9123-AE0E-47F1-BCDA-32FDB36A3E3C}"/>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45" y="3080083"/>
            <a:ext cx="5252834" cy="2007693"/>
          </a:xfrm>
          <a:prstGeom prst="rect">
            <a:avLst/>
          </a:prstGeom>
          <a:noFill/>
          <a:ln cap="flat">
            <a:noFill/>
          </a:ln>
        </p:spPr>
      </p:pic>
      <p:sp>
        <p:nvSpPr>
          <p:cNvPr id="19" name="TextBox 18">
            <a:extLst>
              <a:ext uri="{FF2B5EF4-FFF2-40B4-BE49-F238E27FC236}">
                <a16:creationId xmlns:a16="http://schemas.microsoft.com/office/drawing/2014/main" id="{1E6E4F4B-8200-4165-9A96-59B96300EBC4}"/>
              </a:ext>
            </a:extLst>
          </p:cNvPr>
          <p:cNvSpPr txBox="1"/>
          <p:nvPr/>
        </p:nvSpPr>
        <p:spPr>
          <a:xfrm>
            <a:off x="63185" y="27871"/>
            <a:ext cx="6165954" cy="369332"/>
          </a:xfrm>
          <a:prstGeom prst="rect">
            <a:avLst/>
          </a:prstGeom>
          <a:noFill/>
        </p:spPr>
        <p:txBody>
          <a:bodyPr wrap="square" rtlCol="0">
            <a:spAutoFit/>
          </a:bodyPr>
          <a:lstStyle/>
          <a:p>
            <a:r>
              <a:rPr lang="zh-CN" altLang="en-US" b="1" dirty="0"/>
              <a:t>为万国祷告 </a:t>
            </a:r>
            <a:r>
              <a:rPr lang="zh-CN" altLang="en-US" sz="1100" b="1" i="1" dirty="0"/>
              <a:t>“在列邦中述说他的荣耀！在万民中述说他的奇事！诗</a:t>
            </a:r>
            <a:r>
              <a:rPr lang="en-US" altLang="zh-CN" sz="1100" b="1" i="1" dirty="0"/>
              <a:t>96</a:t>
            </a:r>
            <a:r>
              <a:rPr lang="zh-CN" altLang="en-US" sz="1100" b="1" i="1" dirty="0"/>
              <a:t>：</a:t>
            </a:r>
            <a:r>
              <a:rPr lang="en-US" altLang="zh-CN" sz="1100" b="1" i="1" dirty="0"/>
              <a:t>3</a:t>
            </a:r>
            <a:r>
              <a:rPr lang="zh-CN" altLang="en-US" sz="1100" b="1" i="1" dirty="0"/>
              <a:t>”</a:t>
            </a:r>
            <a:endParaRPr lang="en-NZ" sz="1100" b="1" i="1" dirty="0"/>
          </a:p>
        </p:txBody>
      </p:sp>
      <p:sp>
        <p:nvSpPr>
          <p:cNvPr id="26" name="TextBox 25">
            <a:extLst>
              <a:ext uri="{FF2B5EF4-FFF2-40B4-BE49-F238E27FC236}">
                <a16:creationId xmlns:a16="http://schemas.microsoft.com/office/drawing/2014/main" id="{CF86DD57-8316-4ED3-8E5A-5606CDF18D45}"/>
              </a:ext>
            </a:extLst>
          </p:cNvPr>
          <p:cNvSpPr txBox="1"/>
          <p:nvPr/>
        </p:nvSpPr>
        <p:spPr>
          <a:xfrm>
            <a:off x="3231186" y="405596"/>
            <a:ext cx="2446504" cy="276999"/>
          </a:xfrm>
          <a:prstGeom prst="rect">
            <a:avLst/>
          </a:prstGeom>
          <a:noFill/>
        </p:spPr>
        <p:txBody>
          <a:bodyPr wrap="none" rtlCol="0">
            <a:spAutoFit/>
          </a:bodyPr>
          <a:lstStyle/>
          <a:p>
            <a:r>
              <a:rPr lang="zh-CN" altLang="en-US" sz="1200" i="1" dirty="0"/>
              <a:t>由 </a:t>
            </a:r>
            <a:r>
              <a:rPr lang="zh-CN" altLang="en-US" sz="1200" b="1" i="1" dirty="0"/>
              <a:t>约书亚计划</a:t>
            </a:r>
            <a:r>
              <a:rPr lang="zh-CN" altLang="en-US" sz="1200" i="1" dirty="0"/>
              <a:t>  </a:t>
            </a:r>
            <a:r>
              <a:rPr lang="en-US" altLang="zh-CN" sz="1200" b="1" i="1" dirty="0"/>
              <a:t>Joshua Project</a:t>
            </a:r>
            <a:r>
              <a:rPr lang="zh-CN" altLang="en-US" sz="1200" i="1" dirty="0"/>
              <a:t>提供</a:t>
            </a:r>
            <a:endParaRPr lang="en-NZ" sz="1200" b="1" i="1" dirty="0"/>
          </a:p>
        </p:txBody>
      </p:sp>
      <p:sp>
        <p:nvSpPr>
          <p:cNvPr id="16" name="TextBox 29">
            <a:extLst>
              <a:ext uri="{FF2B5EF4-FFF2-40B4-BE49-F238E27FC236}">
                <a16:creationId xmlns:a16="http://schemas.microsoft.com/office/drawing/2014/main" id="{9FCAAC8D-B927-0B64-E857-12FFB3CD895E}"/>
              </a:ext>
            </a:extLst>
          </p:cNvPr>
          <p:cNvSpPr txBox="1"/>
          <p:nvPr/>
        </p:nvSpPr>
        <p:spPr>
          <a:xfrm>
            <a:off x="137976" y="6666024"/>
            <a:ext cx="5818934" cy="1569660"/>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zh-CN" altLang="en-US" sz="1400" b="1" u="sng" dirty="0"/>
              <a:t>本周经文（和合本</a:t>
            </a:r>
            <a:r>
              <a:rPr lang="en-NZ" altLang="zh-CN" sz="1400" b="1" u="sng" dirty="0"/>
              <a:t>) </a:t>
            </a:r>
            <a:r>
              <a:rPr lang="en-US" altLang="zh-CN" sz="1400" b="1" u="sng" dirty="0"/>
              <a:t>—</a:t>
            </a:r>
            <a:r>
              <a:rPr lang="zh-CN" altLang="en-US" sz="1400" b="1" u="sng" dirty="0"/>
              <a:t>路加福音 </a:t>
            </a:r>
            <a:r>
              <a:rPr lang="en-US" altLang="zh-CN" sz="1400" b="1" u="sng" dirty="0"/>
              <a:t>17</a:t>
            </a:r>
            <a:r>
              <a:rPr lang="zh-CN" altLang="en-US" sz="1400" b="1" u="sng" dirty="0"/>
              <a:t>：</a:t>
            </a:r>
            <a:r>
              <a:rPr lang="en-US" altLang="zh-CN" sz="1400" b="1" u="sng" dirty="0"/>
              <a:t>11-19</a:t>
            </a:r>
          </a:p>
          <a:p>
            <a:pPr algn="just">
              <a:defRPr sz="1800" b="0" i="0" u="none" strike="noStrike" kern="0" cap="none" spc="0" baseline="0">
                <a:solidFill>
                  <a:srgbClr val="000000"/>
                </a:solidFill>
                <a:uFillTx/>
              </a:defRPr>
            </a:pPr>
            <a:endParaRPr lang="en-US" altLang="zh-CN" sz="500" b="1" u="sng" dirty="0">
              <a:solidFill>
                <a:srgbClr val="000000"/>
              </a:solidFill>
              <a:highlight>
                <a:srgbClr val="FFFF00"/>
              </a:highlight>
              <a:latin typeface="system-ui"/>
            </a:endParaRPr>
          </a:p>
          <a:p>
            <a:pPr algn="just">
              <a:defRPr sz="1800" b="0" i="0" u="none" strike="noStrike" kern="0" cap="none" spc="0" baseline="0">
                <a:solidFill>
                  <a:srgbClr val="000000"/>
                </a:solidFill>
                <a:uFillTx/>
              </a:defRPr>
            </a:pPr>
            <a:r>
              <a:rPr lang="zh-CN" altLang="en-US" sz="1200" b="1" dirty="0">
                <a:solidFill>
                  <a:srgbClr val="000000"/>
                </a:solidFill>
                <a:latin typeface="system-ui"/>
              </a:rPr>
              <a:t>耶稣往耶路撒冷去，经过撒马利亚和加利利。</a:t>
            </a:r>
            <a:r>
              <a:rPr lang="en-US" altLang="zh-CN" sz="1200" b="1" dirty="0">
                <a:solidFill>
                  <a:srgbClr val="000000"/>
                </a:solidFill>
                <a:latin typeface="system-ui"/>
              </a:rPr>
              <a:t>12</a:t>
            </a:r>
            <a:r>
              <a:rPr lang="zh-CN" altLang="en-US" sz="1200" b="1" dirty="0">
                <a:solidFill>
                  <a:srgbClr val="000000"/>
                </a:solidFill>
                <a:latin typeface="system-ui"/>
              </a:rPr>
              <a:t>进入一个村子，有十个长大麻风的，迎面而来，远远地站着，高声说：“耶稣，夫子，可怜我们吧！” </a:t>
            </a:r>
            <a:r>
              <a:rPr lang="en-US" altLang="zh-CN" sz="1200" b="1" dirty="0">
                <a:solidFill>
                  <a:srgbClr val="000000"/>
                </a:solidFill>
                <a:latin typeface="system-ui"/>
              </a:rPr>
              <a:t>14</a:t>
            </a:r>
            <a:r>
              <a:rPr lang="zh-CN" altLang="en-US" sz="1200" b="1" dirty="0">
                <a:solidFill>
                  <a:srgbClr val="000000"/>
                </a:solidFill>
                <a:latin typeface="system-ui"/>
              </a:rPr>
              <a:t>耶稣看见，就对他们说：“你们去把身体给祭司察看。”他们去的时候就洁净了。</a:t>
            </a:r>
            <a:r>
              <a:rPr lang="en-US" altLang="zh-CN" sz="1200" b="1" dirty="0">
                <a:solidFill>
                  <a:srgbClr val="000000"/>
                </a:solidFill>
                <a:latin typeface="system-ui"/>
              </a:rPr>
              <a:t>15</a:t>
            </a:r>
            <a:r>
              <a:rPr lang="zh-CN" altLang="en-US" sz="1200" b="1" dirty="0">
                <a:solidFill>
                  <a:srgbClr val="000000"/>
                </a:solidFill>
                <a:latin typeface="system-ui"/>
              </a:rPr>
              <a:t>内中有一个见自己已经好了，就回来大声归荣耀与神，</a:t>
            </a:r>
            <a:r>
              <a:rPr lang="en-US" altLang="zh-CN" sz="1200" b="1" dirty="0">
                <a:solidFill>
                  <a:srgbClr val="000000"/>
                </a:solidFill>
                <a:latin typeface="system-ui"/>
              </a:rPr>
              <a:t>16</a:t>
            </a:r>
            <a:r>
              <a:rPr lang="zh-CN" altLang="en-US" sz="1200" b="1" dirty="0">
                <a:solidFill>
                  <a:srgbClr val="000000"/>
                </a:solidFill>
                <a:latin typeface="system-ui"/>
              </a:rPr>
              <a:t>又俯伏在耶稣脚前感谢祂；这人是撒马利亚人。</a:t>
            </a:r>
            <a:r>
              <a:rPr lang="en-US" altLang="zh-CN" sz="1200" b="1" dirty="0">
                <a:solidFill>
                  <a:srgbClr val="000000"/>
                </a:solidFill>
                <a:latin typeface="system-ui"/>
              </a:rPr>
              <a:t>17</a:t>
            </a:r>
            <a:r>
              <a:rPr lang="zh-CN" altLang="en-US" sz="1200" b="1" dirty="0">
                <a:solidFill>
                  <a:srgbClr val="000000"/>
                </a:solidFill>
                <a:latin typeface="system-ui"/>
              </a:rPr>
              <a:t>耶稣说：“洁净了的不是十个人吗？那九个在哪里呢？</a:t>
            </a:r>
            <a:r>
              <a:rPr lang="en-US" altLang="zh-CN" sz="1200" b="1" dirty="0">
                <a:solidFill>
                  <a:srgbClr val="000000"/>
                </a:solidFill>
                <a:latin typeface="system-ui"/>
              </a:rPr>
              <a:t>18</a:t>
            </a:r>
            <a:r>
              <a:rPr lang="zh-CN" altLang="en-US" sz="1200" b="1" dirty="0">
                <a:solidFill>
                  <a:srgbClr val="000000"/>
                </a:solidFill>
                <a:latin typeface="system-ui"/>
              </a:rPr>
              <a:t>除了这外族人，再没有别人回来归荣耀与神吗？”</a:t>
            </a:r>
            <a:r>
              <a:rPr lang="en-US" altLang="zh-CN" sz="1200" b="1" dirty="0">
                <a:solidFill>
                  <a:srgbClr val="000000"/>
                </a:solidFill>
                <a:latin typeface="system-ui"/>
              </a:rPr>
              <a:t>19 </a:t>
            </a:r>
            <a:r>
              <a:rPr lang="zh-CN" altLang="en-US" sz="1200" b="1" dirty="0">
                <a:solidFill>
                  <a:srgbClr val="000000"/>
                </a:solidFill>
                <a:latin typeface="system-ui"/>
              </a:rPr>
              <a:t>就对那人说：“起来，走吧！你的信救了你了。”</a:t>
            </a:r>
            <a:endParaRPr lang="en-NZ" altLang="zh-CN" sz="1200" b="1" dirty="0">
              <a:solidFill>
                <a:srgbClr val="000000"/>
              </a:solidFill>
              <a:latin typeface="system-ui"/>
            </a:endParaRPr>
          </a:p>
          <a:p>
            <a:pPr algn="just">
              <a:defRPr sz="1800" b="0" i="0" u="none" strike="noStrike" kern="0" cap="none" spc="0" baseline="0">
                <a:solidFill>
                  <a:srgbClr val="000000"/>
                </a:solidFill>
                <a:uFillTx/>
              </a:defRPr>
            </a:pPr>
            <a:endParaRPr lang="en-NZ" altLang="zh-CN" sz="500" i="0" dirty="0">
              <a:solidFill>
                <a:srgbClr val="000000"/>
              </a:solidFill>
              <a:effectLst/>
              <a:latin typeface="system-ui"/>
            </a:endParaRPr>
          </a:p>
        </p:txBody>
      </p:sp>
      <p:graphicFrame>
        <p:nvGraphicFramePr>
          <p:cNvPr id="3" name="Table 2">
            <a:extLst>
              <a:ext uri="{FF2B5EF4-FFF2-40B4-BE49-F238E27FC236}">
                <a16:creationId xmlns:a16="http://schemas.microsoft.com/office/drawing/2014/main" id="{04D42518-B84B-D4BF-109A-17237191FE5C}"/>
              </a:ext>
            </a:extLst>
          </p:cNvPr>
          <p:cNvGraphicFramePr>
            <a:graphicFrameLocks noGrp="1"/>
          </p:cNvGraphicFramePr>
          <p:nvPr>
            <p:extLst>
              <p:ext uri="{D42A27DB-BD31-4B8C-83A1-F6EECF244321}">
                <p14:modId xmlns:p14="http://schemas.microsoft.com/office/powerpoint/2010/main" val="681962300"/>
              </p:ext>
            </p:extLst>
          </p:nvPr>
        </p:nvGraphicFramePr>
        <p:xfrm>
          <a:off x="3992043" y="3478451"/>
          <a:ext cx="2396258" cy="2730097"/>
        </p:xfrm>
        <a:graphic>
          <a:graphicData uri="http://schemas.openxmlformats.org/drawingml/2006/table">
            <a:tbl>
              <a:tblPr/>
              <a:tblGrid>
                <a:gridCol w="1104652">
                  <a:extLst>
                    <a:ext uri="{9D8B030D-6E8A-4147-A177-3AD203B41FA5}">
                      <a16:colId xmlns:a16="http://schemas.microsoft.com/office/drawing/2014/main" val="3323041517"/>
                    </a:ext>
                  </a:extLst>
                </a:gridCol>
                <a:gridCol w="1291606">
                  <a:extLst>
                    <a:ext uri="{9D8B030D-6E8A-4147-A177-3AD203B41FA5}">
                      <a16:colId xmlns:a16="http://schemas.microsoft.com/office/drawing/2014/main" val="990777293"/>
                    </a:ext>
                  </a:extLst>
                </a:gridCol>
              </a:tblGrid>
              <a:tr h="243537">
                <a:tc>
                  <a:txBody>
                    <a:bodyPr/>
                    <a:lstStyle/>
                    <a:p>
                      <a:r>
                        <a:rPr lang="en-NZ" altLang="zh-CN" sz="1200" kern="1200" dirty="0">
                          <a:solidFill>
                            <a:schemeClr val="tx1"/>
                          </a:solidFill>
                          <a:effectLst/>
                          <a:latin typeface="+mn-lt"/>
                          <a:ea typeface="+mn-ea"/>
                          <a:cs typeface="+mn-cs"/>
                        </a:rPr>
                        <a:t>10/40</a:t>
                      </a:r>
                      <a:r>
                        <a:rPr lang="zh-CN" altLang="en-US" sz="1200" kern="1200" dirty="0">
                          <a:solidFill>
                            <a:schemeClr val="tx1"/>
                          </a:solidFill>
                          <a:effectLst/>
                          <a:latin typeface="+mn-lt"/>
                          <a:ea typeface="+mn-ea"/>
                          <a:cs typeface="+mn-cs"/>
                        </a:rPr>
                        <a:t> 之窗</a:t>
                      </a: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否</a:t>
                      </a:r>
                    </a:p>
                  </a:txBody>
                  <a:tcPr marL="19050" marR="19050" marT="19050" marB="19050" anchor="ctr">
                    <a:lnL>
                      <a:noFill/>
                    </a:lnL>
                    <a:lnR>
                      <a:noFill/>
                    </a:lnR>
                    <a:lnT>
                      <a:noFill/>
                    </a:lnT>
                    <a:lnB>
                      <a:noFill/>
                    </a:lnB>
                  </a:tcPr>
                </a:tc>
                <a:extLst>
                  <a:ext uri="{0D108BD9-81ED-4DB2-BD59-A6C34878D82A}">
                    <a16:rowId xmlns:a16="http://schemas.microsoft.com/office/drawing/2014/main" val="940333790"/>
                  </a:ext>
                </a:extLst>
              </a:tr>
              <a:tr h="243537">
                <a:tc>
                  <a:txBody>
                    <a:bodyPr/>
                    <a:lstStyle/>
                    <a:p>
                      <a:r>
                        <a:rPr lang="zh-CN" altLang="en-US" sz="1200" kern="1200" dirty="0">
                          <a:solidFill>
                            <a:schemeClr val="tx1"/>
                          </a:solidFill>
                          <a:effectLst/>
                          <a:latin typeface="+mn-lt"/>
                          <a:ea typeface="+mn-ea"/>
                          <a:cs typeface="+mn-cs"/>
                        </a:rPr>
                        <a:t>总人口数</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en-NZ" sz="1200" kern="1200" dirty="0">
                          <a:solidFill>
                            <a:schemeClr val="tx1"/>
                          </a:solidFill>
                          <a:effectLst/>
                          <a:latin typeface="+mn-lt"/>
                          <a:ea typeface="+mn-ea"/>
                          <a:cs typeface="+mn-cs"/>
                        </a:rPr>
                        <a:t>441,000</a:t>
                      </a:r>
                    </a:p>
                  </a:txBody>
                  <a:tcPr marL="19050" marR="19050" marT="19050" marB="19050" anchor="ctr">
                    <a:lnL>
                      <a:noFill/>
                    </a:lnL>
                    <a:lnR>
                      <a:noFill/>
                    </a:lnR>
                    <a:lnT>
                      <a:noFill/>
                    </a:lnT>
                    <a:lnB>
                      <a:noFill/>
                    </a:lnB>
                  </a:tcPr>
                </a:tc>
                <a:extLst>
                  <a:ext uri="{0D108BD9-81ED-4DB2-BD59-A6C34878D82A}">
                    <a16:rowId xmlns:a16="http://schemas.microsoft.com/office/drawing/2014/main" val="2498535642"/>
                  </a:ext>
                </a:extLst>
              </a:tr>
              <a:tr h="243537">
                <a:tc>
                  <a:txBody>
                    <a:bodyPr/>
                    <a:lstStyle/>
                    <a:p>
                      <a:r>
                        <a:rPr lang="zh-CN" altLang="en-US" sz="1200" kern="1200" dirty="0">
                          <a:solidFill>
                            <a:schemeClr val="tx1"/>
                          </a:solidFill>
                          <a:effectLst/>
                          <a:latin typeface="+mn-lt"/>
                          <a:ea typeface="+mn-ea"/>
                          <a:cs typeface="+mn-cs"/>
                        </a:rPr>
                        <a:t>世界人口</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en-NZ" sz="1200" kern="1200" dirty="0">
                          <a:solidFill>
                            <a:schemeClr val="tx1"/>
                          </a:solidFill>
                          <a:effectLst/>
                          <a:latin typeface="+mn-lt"/>
                          <a:ea typeface="+mn-ea"/>
                          <a:cs typeface="+mn-cs"/>
                        </a:rPr>
                        <a:t>512,500</a:t>
                      </a:r>
                    </a:p>
                  </a:txBody>
                  <a:tcPr marL="19050" marR="19050" marT="19050" marB="19050" anchor="ctr">
                    <a:lnL>
                      <a:noFill/>
                    </a:lnL>
                    <a:lnR>
                      <a:noFill/>
                    </a:lnR>
                    <a:lnT>
                      <a:noFill/>
                    </a:lnT>
                    <a:lnB>
                      <a:noFill/>
                    </a:lnB>
                  </a:tcPr>
                </a:tc>
                <a:extLst>
                  <a:ext uri="{0D108BD9-81ED-4DB2-BD59-A6C34878D82A}">
                    <a16:rowId xmlns:a16="http://schemas.microsoft.com/office/drawing/2014/main" val="2023523312"/>
                  </a:ext>
                </a:extLst>
              </a:tr>
              <a:tr h="243537">
                <a:tc>
                  <a:txBody>
                    <a:bodyPr/>
                    <a:lstStyle/>
                    <a:p>
                      <a:r>
                        <a:rPr lang="zh-CN" altLang="en-US" sz="1200" kern="1200" dirty="0">
                          <a:solidFill>
                            <a:schemeClr val="tx1"/>
                          </a:solidFill>
                          <a:effectLst/>
                          <a:latin typeface="+mn-lt"/>
                          <a:ea typeface="+mn-ea"/>
                          <a:cs typeface="+mn-cs"/>
                        </a:rPr>
                        <a:t>主要语言</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en-US" sz="1200" b="0" i="0" dirty="0"/>
                        <a:t>French</a:t>
                      </a:r>
                    </a:p>
                  </a:txBody>
                  <a:tcPr marL="16898" marR="16898" marT="16898" marB="16898" anchor="ctr">
                    <a:lnL>
                      <a:noFill/>
                    </a:lnL>
                    <a:lnR>
                      <a:noFill/>
                    </a:lnR>
                    <a:lnT>
                      <a:noFill/>
                    </a:lnT>
                    <a:lnB>
                      <a:noFill/>
                    </a:lnB>
                  </a:tcPr>
                </a:tc>
                <a:extLst>
                  <a:ext uri="{0D108BD9-81ED-4DB2-BD59-A6C34878D82A}">
                    <a16:rowId xmlns:a16="http://schemas.microsoft.com/office/drawing/2014/main" val="1596778431"/>
                  </a:ext>
                </a:extLst>
              </a:tr>
              <a:tr h="243537">
                <a:tc>
                  <a:txBody>
                    <a:bodyPr/>
                    <a:lstStyle/>
                    <a:p>
                      <a:r>
                        <a:rPr lang="zh-CN" altLang="en-US" sz="1200" kern="1200" dirty="0">
                          <a:solidFill>
                            <a:schemeClr val="tx1"/>
                          </a:solidFill>
                          <a:effectLst/>
                          <a:latin typeface="+mn-lt"/>
                          <a:ea typeface="+mn-ea"/>
                          <a:cs typeface="+mn-cs"/>
                        </a:rPr>
                        <a:t>主要宗教</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zh-CN" altLang="en-US" sz="1200" b="0" i="0" dirty="0">
                          <a:effectLst/>
                        </a:rPr>
                        <a:t>民间宗教</a:t>
                      </a:r>
                      <a:endParaRPr lang="en-NZ" sz="1200" b="0" i="0" dirty="0">
                        <a:effectLst/>
                      </a:endParaRPr>
                    </a:p>
                  </a:txBody>
                  <a:tcPr marL="16898" marR="16898" marT="16898" marB="16898" anchor="ctr">
                    <a:lnL>
                      <a:noFill/>
                    </a:lnL>
                    <a:lnR>
                      <a:noFill/>
                    </a:lnR>
                    <a:lnT>
                      <a:noFill/>
                    </a:lnT>
                    <a:lnB>
                      <a:noFill/>
                    </a:lnB>
                  </a:tcPr>
                </a:tc>
                <a:extLst>
                  <a:ext uri="{0D108BD9-81ED-4DB2-BD59-A6C34878D82A}">
                    <a16:rowId xmlns:a16="http://schemas.microsoft.com/office/drawing/2014/main" val="1459795340"/>
                  </a:ext>
                </a:extLst>
              </a:tr>
              <a:tr h="243537">
                <a:tc>
                  <a:txBody>
                    <a:bodyPr/>
                    <a:lstStyle/>
                    <a:p>
                      <a:r>
                        <a:rPr lang="zh-CN" altLang="en-US" sz="1200" kern="1200" dirty="0">
                          <a:solidFill>
                            <a:schemeClr val="tx1"/>
                          </a:solidFill>
                          <a:effectLst/>
                          <a:latin typeface="+mn-lt"/>
                          <a:ea typeface="+mn-ea"/>
                          <a:cs typeface="+mn-cs"/>
                        </a:rPr>
                        <a:t>圣经</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完整的圣经</a:t>
                      </a:r>
                      <a:endParaRPr lang="en-US" altLang="zh-CN"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extLst>
                  <a:ext uri="{0D108BD9-81ED-4DB2-BD59-A6C34878D82A}">
                    <a16:rowId xmlns:a16="http://schemas.microsoft.com/office/drawing/2014/main" val="1964984707"/>
                  </a:ext>
                </a:extLst>
              </a:tr>
              <a:tr h="243537">
                <a:tc>
                  <a:txBody>
                    <a:bodyPr/>
                    <a:lstStyle/>
                    <a:p>
                      <a:r>
                        <a:rPr lang="zh-CN" altLang="en-US" sz="1200" kern="1200" dirty="0">
                          <a:solidFill>
                            <a:schemeClr val="tx1"/>
                          </a:solidFill>
                          <a:effectLst/>
                          <a:latin typeface="+mn-lt"/>
                          <a:ea typeface="+mn-ea"/>
                          <a:cs typeface="+mn-cs"/>
                        </a:rPr>
                        <a:t>线上语音</a:t>
                      </a:r>
                      <a:r>
                        <a:rPr lang="en-NZ" sz="1200" kern="1200" dirty="0">
                          <a:solidFill>
                            <a:schemeClr val="tx1"/>
                          </a:solidFill>
                          <a:effectLst/>
                          <a:latin typeface="+mn-lt"/>
                          <a:ea typeface="+mn-ea"/>
                          <a:cs typeface="+mn-cs"/>
                        </a:rPr>
                        <a:t>NT:</a:t>
                      </a: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有</a:t>
                      </a:r>
                    </a:p>
                  </a:txBody>
                  <a:tcPr marL="19050" marR="19050" marT="19050" marB="19050" anchor="ctr">
                    <a:lnL>
                      <a:noFill/>
                    </a:lnL>
                    <a:lnR>
                      <a:noFill/>
                    </a:lnR>
                    <a:lnT>
                      <a:noFill/>
                    </a:lnT>
                    <a:lnB>
                      <a:noFill/>
                    </a:lnB>
                  </a:tcPr>
                </a:tc>
                <a:extLst>
                  <a:ext uri="{0D108BD9-81ED-4DB2-BD59-A6C34878D82A}">
                    <a16:rowId xmlns:a16="http://schemas.microsoft.com/office/drawing/2014/main" val="1960562005"/>
                  </a:ext>
                </a:extLst>
              </a:tr>
              <a:tr h="294727">
                <a:tc>
                  <a:txBody>
                    <a:bodyPr/>
                    <a:lstStyle/>
                    <a:p>
                      <a:r>
                        <a:rPr lang="zh-CN" altLang="en-US" sz="1200" kern="1200" dirty="0">
                          <a:solidFill>
                            <a:schemeClr val="tx1"/>
                          </a:solidFill>
                          <a:effectLst/>
                          <a:latin typeface="+mn-lt"/>
                          <a:ea typeface="+mn-ea"/>
                          <a:cs typeface="+mn-cs"/>
                        </a:rPr>
                        <a:t>耶穌传</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有</a:t>
                      </a:r>
                    </a:p>
                  </a:txBody>
                  <a:tcPr marL="19050" marR="19050" marT="19050" marB="19050" anchor="ctr">
                    <a:lnL>
                      <a:noFill/>
                    </a:lnL>
                    <a:lnR>
                      <a:noFill/>
                    </a:lnR>
                    <a:lnT>
                      <a:noFill/>
                    </a:lnT>
                    <a:lnB>
                      <a:noFill/>
                    </a:lnB>
                  </a:tcPr>
                </a:tc>
                <a:extLst>
                  <a:ext uri="{0D108BD9-81ED-4DB2-BD59-A6C34878D82A}">
                    <a16:rowId xmlns:a16="http://schemas.microsoft.com/office/drawing/2014/main" val="2978649157"/>
                  </a:ext>
                </a:extLst>
              </a:tr>
              <a:tr h="243537">
                <a:tc>
                  <a:txBody>
                    <a:bodyPr/>
                    <a:lstStyle/>
                    <a:p>
                      <a:r>
                        <a:rPr lang="zh-CN" altLang="en-US" sz="1200" kern="1200" dirty="0">
                          <a:solidFill>
                            <a:schemeClr val="tx1"/>
                          </a:solidFill>
                          <a:effectLst/>
                          <a:latin typeface="+mn-lt"/>
                          <a:ea typeface="+mn-ea"/>
                          <a:cs typeface="+mn-cs"/>
                        </a:rPr>
                        <a:t>录音</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有</a:t>
                      </a:r>
                    </a:p>
                  </a:txBody>
                  <a:tcPr marL="19050" marR="19050" marT="19050" marB="19050" anchor="ctr">
                    <a:lnL>
                      <a:noFill/>
                    </a:lnL>
                    <a:lnR>
                      <a:noFill/>
                    </a:lnR>
                    <a:lnT>
                      <a:noFill/>
                    </a:lnT>
                    <a:lnB>
                      <a:noFill/>
                    </a:lnB>
                  </a:tcPr>
                </a:tc>
                <a:extLst>
                  <a:ext uri="{0D108BD9-81ED-4DB2-BD59-A6C34878D82A}">
                    <a16:rowId xmlns:a16="http://schemas.microsoft.com/office/drawing/2014/main" val="1376877925"/>
                  </a:ext>
                </a:extLst>
              </a:tr>
              <a:tr h="243537">
                <a:tc>
                  <a:txBody>
                    <a:bodyPr/>
                    <a:lstStyle/>
                    <a:p>
                      <a:r>
                        <a:rPr lang="zh-CN" altLang="en-US" sz="1200" kern="1200" dirty="0">
                          <a:solidFill>
                            <a:schemeClr val="tx1"/>
                          </a:solidFill>
                          <a:effectLst/>
                          <a:latin typeface="+mn-lt"/>
                          <a:ea typeface="+mn-ea"/>
                          <a:cs typeface="+mn-cs"/>
                        </a:rPr>
                        <a:t>基督的追随者</a:t>
                      </a:r>
                      <a:r>
                        <a:rPr lang="en-US" altLang="zh-TW" sz="1200" kern="1200" dirty="0">
                          <a:solidFill>
                            <a:schemeClr val="tx1"/>
                          </a:solidFill>
                          <a:effectLst/>
                          <a:latin typeface="+mn-lt"/>
                          <a:ea typeface="+mn-ea"/>
                          <a:cs typeface="+mn-cs"/>
                        </a:rPr>
                        <a:t>:</a:t>
                      </a:r>
                      <a:endParaRPr lang="zh-TW"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少于</a:t>
                      </a:r>
                      <a:r>
                        <a:rPr lang="en-NZ" altLang="zh-CN" sz="1200" kern="1200" dirty="0">
                          <a:solidFill>
                            <a:schemeClr val="tx1"/>
                          </a:solidFill>
                          <a:effectLst/>
                          <a:latin typeface="+mn-lt"/>
                          <a:ea typeface="+mn-ea"/>
                          <a:cs typeface="+mn-cs"/>
                        </a:rPr>
                        <a:t>0.2%</a:t>
                      </a:r>
                      <a:endParaRPr lang="zh-TW"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extLst>
                  <a:ext uri="{0D108BD9-81ED-4DB2-BD59-A6C34878D82A}">
                    <a16:rowId xmlns:a16="http://schemas.microsoft.com/office/drawing/2014/main" val="2036228248"/>
                  </a:ext>
                </a:extLst>
              </a:tr>
              <a:tr h="243537">
                <a:tc>
                  <a:txBody>
                    <a:bodyPr/>
                    <a:lstStyle/>
                    <a:p>
                      <a:r>
                        <a:rPr lang="zh-CN" altLang="en-US" sz="1200" kern="1200" dirty="0">
                          <a:solidFill>
                            <a:schemeClr val="tx1"/>
                          </a:solidFill>
                          <a:effectLst/>
                          <a:latin typeface="+mn-lt"/>
                          <a:ea typeface="+mn-ea"/>
                          <a:cs typeface="+mn-cs"/>
                        </a:rPr>
                        <a:t>状态</a:t>
                      </a:r>
                      <a:r>
                        <a:rPr lang="en-US" altLang="zh-CN" sz="1200" kern="1200" dirty="0">
                          <a:solidFill>
                            <a:schemeClr val="tx1"/>
                          </a:solidFill>
                          <a:effectLst/>
                          <a:latin typeface="+mn-lt"/>
                          <a:ea typeface="+mn-ea"/>
                          <a:cs typeface="+mn-cs"/>
                        </a:rPr>
                        <a:t>:</a:t>
                      </a:r>
                      <a:endParaRPr lang="zh-CN" altLang="en-US" sz="1200" kern="1200" dirty="0">
                        <a:solidFill>
                          <a:schemeClr val="tx1"/>
                        </a:solidFill>
                        <a:effectLst/>
                        <a:latin typeface="+mn-lt"/>
                        <a:ea typeface="+mn-ea"/>
                        <a:cs typeface="+mn-cs"/>
                      </a:endParaRPr>
                    </a:p>
                  </a:txBody>
                  <a:tcPr marL="19050" marR="19050" marT="19050" marB="19050" anchor="ctr">
                    <a:lnL>
                      <a:noFill/>
                    </a:lnL>
                    <a:lnR>
                      <a:noFill/>
                    </a:lnR>
                    <a:lnT>
                      <a:noFill/>
                    </a:lnT>
                    <a:lnB>
                      <a:noFill/>
                    </a:lnB>
                  </a:tcPr>
                </a:tc>
                <a:tc>
                  <a:txBody>
                    <a:bodyPr/>
                    <a:lstStyle/>
                    <a:p>
                      <a:r>
                        <a:rPr lang="zh-CN" altLang="en-US" sz="1200" kern="1200" dirty="0">
                          <a:solidFill>
                            <a:schemeClr val="tx1"/>
                          </a:solidFill>
                          <a:effectLst/>
                          <a:latin typeface="+mn-lt"/>
                          <a:ea typeface="+mn-ea"/>
                          <a:cs typeface="+mn-cs"/>
                        </a:rPr>
                        <a:t>未接触的</a:t>
                      </a:r>
                    </a:p>
                  </a:txBody>
                  <a:tcPr marL="19050" marR="19050" marT="19050" marB="19050" anchor="ctr">
                    <a:lnL>
                      <a:noFill/>
                    </a:lnL>
                    <a:lnR>
                      <a:noFill/>
                    </a:lnR>
                    <a:lnT>
                      <a:noFill/>
                    </a:lnT>
                    <a:lnB>
                      <a:noFill/>
                    </a:lnB>
                  </a:tcPr>
                </a:tc>
                <a:extLst>
                  <a:ext uri="{0D108BD9-81ED-4DB2-BD59-A6C34878D82A}">
                    <a16:rowId xmlns:a16="http://schemas.microsoft.com/office/drawing/2014/main" val="3246024822"/>
                  </a:ext>
                </a:extLst>
              </a:tr>
            </a:tbl>
          </a:graphicData>
        </a:graphic>
      </p:graphicFrame>
      <p:sp>
        <p:nvSpPr>
          <p:cNvPr id="12" name="TextBox 11">
            <a:extLst>
              <a:ext uri="{FF2B5EF4-FFF2-40B4-BE49-F238E27FC236}">
                <a16:creationId xmlns:a16="http://schemas.microsoft.com/office/drawing/2014/main" id="{52CDF0E6-6482-EB39-0551-747FE57ACC30}"/>
              </a:ext>
            </a:extLst>
          </p:cNvPr>
          <p:cNvSpPr txBox="1"/>
          <p:nvPr/>
        </p:nvSpPr>
        <p:spPr>
          <a:xfrm>
            <a:off x="154450" y="423070"/>
            <a:ext cx="2190060" cy="3447098"/>
          </a:xfrm>
          <a:prstGeom prst="rect">
            <a:avLst/>
          </a:prstGeom>
          <a:noFill/>
        </p:spPr>
        <p:txBody>
          <a:bodyPr wrap="square">
            <a:spAutoFit/>
          </a:bodyPr>
          <a:lstStyle/>
          <a:p>
            <a:r>
              <a:rPr lang="zh-CN" altLang="en-US" sz="1400" b="1" dirty="0"/>
              <a:t>法国的犹太人 在 法国</a:t>
            </a:r>
          </a:p>
          <a:p>
            <a:endParaRPr lang="en-NZ" altLang="zh-CN" sz="1200" dirty="0"/>
          </a:p>
          <a:p>
            <a:r>
              <a:rPr lang="zh-CN" altLang="en-US" sz="1200" dirty="0"/>
              <a:t>犹太人在法国至少生活了两千年，他们的祖先在罗马帝国时期抵达当地。从那时起，他们对欧洲的发展、与及全球犹太人的传统带来了巨大的影响。可惜他们在法国或其他欧洲地区，同样面对着一波又一波的迫害。</a:t>
            </a:r>
          </a:p>
          <a:p>
            <a:endParaRPr lang="zh-CN" altLang="en-US" sz="1200" dirty="0"/>
          </a:p>
          <a:p>
            <a:r>
              <a:rPr lang="zh-CN" altLang="en-US" sz="1200" b="1" u="sng" dirty="0"/>
              <a:t>事工阻礙</a:t>
            </a:r>
            <a:r>
              <a:rPr lang="en-US" altLang="zh-CN" sz="1200" b="1" u="sng" dirty="0"/>
              <a:t>: </a:t>
            </a:r>
            <a:r>
              <a:rPr lang="zh-CN" altLang="en-US" sz="1200" dirty="0"/>
              <a:t>许多年轻一代的犹太人与他们的犹太身分脱节。他们既不遵守犹太传统，又很快被法国文化同化。像大多数法国人和欧洲人一样，他们越来越世俗，对属灵生命不感兴趣。</a:t>
            </a:r>
          </a:p>
        </p:txBody>
      </p:sp>
      <p:pic>
        <p:nvPicPr>
          <p:cNvPr id="1026" name="Picture 2" descr="Map of Jewish, French in France">
            <a:extLst>
              <a:ext uri="{FF2B5EF4-FFF2-40B4-BE49-F238E27FC236}">
                <a16:creationId xmlns:a16="http://schemas.microsoft.com/office/drawing/2014/main" id="{6D1F3322-CF04-6834-2EE9-A556BD7FF62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4511" y="751005"/>
            <a:ext cx="3612399" cy="266168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54AFB5D-A4C2-7EDA-E5B2-4E52F1E511EA}"/>
              </a:ext>
            </a:extLst>
          </p:cNvPr>
          <p:cNvSpPr txBox="1"/>
          <p:nvPr/>
        </p:nvSpPr>
        <p:spPr>
          <a:xfrm>
            <a:off x="154450" y="3870168"/>
            <a:ext cx="3824024" cy="2492990"/>
          </a:xfrm>
          <a:prstGeom prst="rect">
            <a:avLst/>
          </a:prstGeom>
          <a:noFill/>
        </p:spPr>
        <p:txBody>
          <a:bodyPr wrap="square">
            <a:spAutoFit/>
          </a:bodyPr>
          <a:lstStyle/>
          <a:p>
            <a:r>
              <a:rPr lang="zh-CN" altLang="en-US" sz="1200" b="1" u="sng" dirty="0"/>
              <a:t>外展创意想法</a:t>
            </a:r>
            <a:r>
              <a:rPr lang="en-US" altLang="zh-CN" sz="1200" b="1" u="sng" dirty="0"/>
              <a:t>: </a:t>
            </a:r>
            <a:r>
              <a:rPr lang="zh-CN" altLang="en-US" sz="1200" dirty="0"/>
              <a:t>以学生、体育和社群建立为重心的宣教事工能有效接触法国年轻一代的犹太人。</a:t>
            </a:r>
          </a:p>
          <a:p>
            <a:endParaRPr lang="zh-CN" altLang="en-US" sz="1200" dirty="0"/>
          </a:p>
          <a:p>
            <a:r>
              <a:rPr lang="zh-CN" altLang="en-US" sz="1200" b="1" u="sng" dirty="0"/>
              <a:t>经文焦点</a:t>
            </a:r>
            <a:r>
              <a:rPr lang="en-US" altLang="zh-CN" sz="1200" b="1" u="sng" dirty="0"/>
              <a:t>: </a:t>
            </a:r>
            <a:r>
              <a:rPr lang="en-US" altLang="zh-CN" sz="1200" dirty="0"/>
              <a:t>"</a:t>
            </a:r>
            <a:r>
              <a:rPr lang="zh-CN" altLang="en-US" sz="1200" dirty="0"/>
              <a:t>这 见 证 就 是 神 赐 给 我 们 永 生 ； 这 永 生 也 是 在 他 儿 子 里 面 。人 有 了 神 的 儿 子 就 有 生 命 ， 没 有 神 的 儿 子 就 没 有 生 命 。</a:t>
            </a:r>
            <a:r>
              <a:rPr lang="en-US" altLang="zh-CN" sz="1200" dirty="0"/>
              <a:t>“</a:t>
            </a:r>
          </a:p>
          <a:p>
            <a:r>
              <a:rPr lang="en-US" altLang="zh-CN" sz="1200" dirty="0"/>
              <a:t>- </a:t>
            </a:r>
            <a:r>
              <a:rPr lang="zh-CN" altLang="en-US" sz="1200" dirty="0"/>
              <a:t>约翰一书 </a:t>
            </a:r>
            <a:r>
              <a:rPr lang="en-US" altLang="zh-CN" sz="1200" dirty="0"/>
              <a:t>5:11-12</a:t>
            </a:r>
          </a:p>
          <a:p>
            <a:endParaRPr lang="en-US" altLang="zh-CN" sz="1200" dirty="0"/>
          </a:p>
          <a:p>
            <a:r>
              <a:rPr lang="zh-CN" altLang="en-US" sz="1200" b="1" u="sng" dirty="0"/>
              <a:t>祷告重点：</a:t>
            </a:r>
            <a:r>
              <a:rPr lang="zh-CN" altLang="en-US" sz="1200" dirty="0"/>
              <a:t>祷告这个未得之民群体，意识到只有通过神的儿子耶稣基督，他们才能得享永生。 求上帝赐下创意，让宣教机构能以上帝的教导来牧养法国的犹太人。祈求上帝的话语能突破世俗生活的纷扰，亲自向犹太人说话</a:t>
            </a:r>
            <a:r>
              <a:rPr lang="zh-CN" altLang="en-US" sz="1200" b="1" dirty="0"/>
              <a:t>。 </a:t>
            </a:r>
            <a:endParaRPr lang="en-NZ" altLang="zh-CN" sz="1200" dirty="0"/>
          </a:p>
        </p:txBody>
      </p:sp>
    </p:spTree>
    <p:extLst>
      <p:ext uri="{BB962C8B-B14F-4D97-AF65-F5344CB8AC3E}">
        <p14:creationId xmlns:p14="http://schemas.microsoft.com/office/powerpoint/2010/main" val="61280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64044" y="237440"/>
            <a:ext cx="5717821" cy="998115"/>
          </a:xfrm>
        </p:spPr>
        <p:txBody>
          <a:bodyPr>
            <a:noAutofit/>
          </a:bodyPr>
          <a:lstStyle/>
          <a:p>
            <a:pPr algn="just"/>
            <a:r>
              <a:rPr lang="zh-CN" altLang="en-US" sz="1400" u="sng" dirty="0"/>
              <a:t>欢迎来到麦朗依湾社区教会</a:t>
            </a:r>
            <a:r>
              <a:rPr lang="en-US" sz="1400" u="sng" dirty="0"/>
              <a:t> (MBCC)</a:t>
            </a:r>
          </a:p>
          <a:p>
            <a:pPr algn="just">
              <a:lnSpc>
                <a:spcPct val="100000"/>
              </a:lnSpc>
              <a:spcBef>
                <a:spcPts val="0"/>
              </a:spcBef>
            </a:pPr>
            <a:r>
              <a:rPr lang="zh-CN" altLang="en-US" sz="1200" b="0" dirty="0"/>
              <a:t>如果您是第一次来到我们当中参加我们的主日崇拜，请在聚会结束后到我们的欢迎角，我们将非常乐意回答您有关教会的问题。我们是个国际性多元文化教会，每周迎接来自各国的家庭和个人，向各样语言和文化背景的会众开放。</a:t>
            </a:r>
            <a:endParaRPr lang="en-NZ" altLang="zh-CN" sz="1200" b="0" dirty="0"/>
          </a:p>
          <a:p>
            <a:pPr algn="ctr">
              <a:lnSpc>
                <a:spcPct val="100000"/>
              </a:lnSpc>
              <a:spcBef>
                <a:spcPts val="600"/>
              </a:spcBef>
            </a:pPr>
            <a:r>
              <a:rPr lang="ja-JP" altLang="en-US" sz="1200" b="0" dirty="0"/>
              <a:t>欢迎中国朋友参加</a:t>
            </a:r>
            <a:r>
              <a:rPr lang="en-ZW" sz="1200" b="0" dirty="0"/>
              <a:t>. </a:t>
            </a:r>
            <a:r>
              <a:rPr lang="ja-JP" altLang="en-US" sz="1200" b="0" dirty="0"/>
              <a:t>どの国の方も大歓迎します。</a:t>
            </a:r>
            <a:endParaRPr lang="en-NZ" sz="1200" b="0" dirty="0"/>
          </a:p>
        </p:txBody>
      </p:sp>
      <p:sp>
        <p:nvSpPr>
          <p:cNvPr id="17" name="TextBox 16"/>
          <p:cNvSpPr txBox="1"/>
          <p:nvPr/>
        </p:nvSpPr>
        <p:spPr>
          <a:xfrm>
            <a:off x="58487" y="2220918"/>
            <a:ext cx="5877713" cy="1877437"/>
          </a:xfrm>
          <a:prstGeom prst="rect">
            <a:avLst/>
          </a:prstGeom>
          <a:noFill/>
          <a:ln>
            <a:noFill/>
          </a:ln>
        </p:spPr>
        <p:txBody>
          <a:bodyPr wrap="square" rtlCol="0">
            <a:spAutoFit/>
          </a:bodyPr>
          <a:lstStyle/>
          <a:p>
            <a:pPr lvl="0">
              <a:spcBef>
                <a:spcPts val="600"/>
              </a:spcBef>
            </a:pPr>
            <a:r>
              <a:rPr lang="zh-CN" altLang="en-US" sz="1400" u="sng" dirty="0"/>
              <a:t>教会联系信息</a:t>
            </a:r>
            <a:endParaRPr lang="en-US" altLang="zh-CN" sz="1400" u="sng" dirty="0"/>
          </a:p>
          <a:p>
            <a:pPr>
              <a:spcBef>
                <a:spcPts val="600"/>
              </a:spcBef>
            </a:pPr>
            <a:r>
              <a:rPr lang="zh-CN" altLang="en-US" sz="1200" dirty="0"/>
              <a:t>教会办公室</a:t>
            </a:r>
            <a:r>
              <a:rPr lang="es-ES" sz="1200" dirty="0"/>
              <a:t>: 09 478-6314</a:t>
            </a:r>
            <a:r>
              <a:rPr lang="en-NZ" sz="1200" dirty="0"/>
              <a:t>,</a:t>
            </a:r>
            <a:r>
              <a:rPr lang="es-ES" sz="1200" dirty="0"/>
              <a:t> </a:t>
            </a:r>
            <a:r>
              <a:rPr lang="es-ES" sz="1200" dirty="0">
                <a:hlinkClick r:id="rId3"/>
              </a:rPr>
              <a:t>office@mairangichurch.org.nz</a:t>
            </a:r>
            <a:endParaRPr lang="es-ES" sz="1200" dirty="0"/>
          </a:p>
          <a:p>
            <a:pPr>
              <a:spcBef>
                <a:spcPts val="600"/>
              </a:spcBef>
            </a:pPr>
            <a:r>
              <a:rPr lang="zh-CN" altLang="en-US" sz="1200" dirty="0"/>
              <a:t>周二至周五</a:t>
            </a:r>
            <a:r>
              <a:rPr lang="zh-CN" altLang="en-US" sz="1200" dirty="0">
                <a:latin typeface="+mn-ea"/>
              </a:rPr>
              <a:t>早上</a:t>
            </a:r>
            <a:r>
              <a:rPr lang="en-US" altLang="zh-CN" sz="1200" dirty="0">
                <a:latin typeface="+mn-ea"/>
              </a:rPr>
              <a:t>9</a:t>
            </a:r>
            <a:r>
              <a:rPr lang="zh-CN" altLang="en-US" sz="1200" dirty="0">
                <a:latin typeface="+mn-ea"/>
              </a:rPr>
              <a:t>：</a:t>
            </a:r>
            <a:r>
              <a:rPr lang="en-US" altLang="zh-CN" sz="1200" dirty="0">
                <a:latin typeface="+mn-ea"/>
              </a:rPr>
              <a:t>30 – </a:t>
            </a:r>
            <a:r>
              <a:rPr lang="zh-CN" altLang="en-US" sz="1200" dirty="0">
                <a:latin typeface="+mn-ea"/>
              </a:rPr>
              <a:t>下午</a:t>
            </a:r>
            <a:r>
              <a:rPr lang="en-US" altLang="zh-CN" sz="1200" dirty="0">
                <a:latin typeface="+mn-ea"/>
              </a:rPr>
              <a:t>12</a:t>
            </a:r>
            <a:r>
              <a:rPr lang="zh-CN" altLang="en-US" sz="1200" dirty="0">
                <a:latin typeface="+mn-ea"/>
              </a:rPr>
              <a:t>：</a:t>
            </a:r>
            <a:r>
              <a:rPr lang="en-US" altLang="zh-CN" sz="1200" dirty="0">
                <a:latin typeface="+mn-ea"/>
              </a:rPr>
              <a:t>30 </a:t>
            </a:r>
            <a:r>
              <a:rPr lang="zh-CN" altLang="en-US" sz="1200" dirty="0">
                <a:latin typeface="+mn-ea"/>
              </a:rPr>
              <a:t>（其它时间请预约）</a:t>
            </a:r>
            <a:endParaRPr lang="es-ES" altLang="zh-CN" sz="1200" dirty="0">
              <a:latin typeface="+mn-ea"/>
            </a:endParaRPr>
          </a:p>
          <a:p>
            <a:pPr>
              <a:spcBef>
                <a:spcPts val="600"/>
              </a:spcBef>
            </a:pPr>
            <a:r>
              <a:rPr lang="zh-CN" altLang="en-US" sz="1200" dirty="0"/>
              <a:t>暂代主任 牧师 </a:t>
            </a:r>
            <a:r>
              <a:rPr lang="en-NZ" altLang="zh-CN" sz="1200" dirty="0"/>
              <a:t>	</a:t>
            </a:r>
            <a:r>
              <a:rPr lang="en-US" sz="1200" dirty="0"/>
              <a:t>David Yeh</a:t>
            </a:r>
            <a:r>
              <a:rPr lang="zh-CN" altLang="en-US" sz="1200" dirty="0"/>
              <a:t>：</a:t>
            </a:r>
            <a:r>
              <a:rPr lang="es-ES" sz="1200" dirty="0">
                <a:solidFill>
                  <a:srgbClr val="000000"/>
                </a:solidFill>
              </a:rPr>
              <a:t>022 5220 670, </a:t>
            </a:r>
            <a:r>
              <a:rPr lang="en-US" sz="1200" dirty="0">
                <a:solidFill>
                  <a:srgbClr val="000000"/>
                </a:solidFill>
                <a:ea typeface="等线" pitchFamily="2"/>
                <a:hlinkClick r:id="rId4"/>
              </a:rPr>
              <a:t>david@mairangichurch.org.nz</a:t>
            </a:r>
            <a:endParaRPr lang="en-US" sz="1200" dirty="0">
              <a:solidFill>
                <a:srgbClr val="000000"/>
              </a:solidFill>
              <a:ea typeface="等线" pitchFamily="2"/>
            </a:endParaRPr>
          </a:p>
          <a:p>
            <a:pPr>
              <a:spcBef>
                <a:spcPts val="600"/>
              </a:spcBef>
            </a:pPr>
            <a:r>
              <a:rPr lang="zh-CN" altLang="en-US" sz="1200" dirty="0">
                <a:solidFill>
                  <a:srgbClr val="000000"/>
                </a:solidFill>
                <a:latin typeface="Calibri" panose="020F0502020204030204"/>
                <a:ea typeface="DengXian" panose="02010600030101010101" pitchFamily="2" charset="-122"/>
              </a:rPr>
              <a:t>协理牧师                      </a:t>
            </a:r>
            <a:r>
              <a:rPr lang="en-US" altLang="zh-CN" sz="1200" dirty="0">
                <a:solidFill>
                  <a:srgbClr val="000000"/>
                </a:solidFill>
                <a:latin typeface="Calibri" panose="020F0502020204030204"/>
                <a:ea typeface="DengXian" panose="02010600030101010101" pitchFamily="2" charset="-122"/>
              </a:rPr>
              <a:t>Bijoy Joy</a:t>
            </a:r>
            <a:r>
              <a:rPr lang="zh-CN" altLang="en-US" sz="1200" dirty="0">
                <a:solidFill>
                  <a:srgbClr val="000000"/>
                </a:solidFill>
                <a:latin typeface="Calibri" panose="020F0502020204030204"/>
                <a:ea typeface="DengXian" panose="02010600030101010101" pitchFamily="2" charset="-122"/>
              </a:rPr>
              <a:t>：</a:t>
            </a:r>
            <a:r>
              <a:rPr lang="en-US" altLang="zh-CN" sz="1200" dirty="0">
                <a:solidFill>
                  <a:srgbClr val="000000"/>
                </a:solidFill>
                <a:latin typeface="Calibri" panose="020F0502020204030204"/>
                <a:ea typeface="DengXian" panose="02010600030101010101" pitchFamily="2" charset="-122"/>
              </a:rPr>
              <a:t>020 4020 6404,</a:t>
            </a:r>
            <a:r>
              <a:rPr lang="en-US" altLang="zh-CN" sz="1200" dirty="0">
                <a:solidFill>
                  <a:srgbClr val="000000"/>
                </a:solidFill>
                <a:latin typeface="Calibri" panose="020F0502020204030204"/>
                <a:ea typeface="等线" pitchFamily="2"/>
              </a:rPr>
              <a:t> </a:t>
            </a:r>
            <a:r>
              <a:rPr lang="en-US" sz="1200" dirty="0">
                <a:solidFill>
                  <a:srgbClr val="000000"/>
                </a:solidFill>
                <a:ea typeface="等线" pitchFamily="2"/>
                <a:hlinkClick r:id="rId4"/>
              </a:rPr>
              <a:t>bijoy@mairangichurch.org.nz</a:t>
            </a:r>
            <a:endParaRPr lang="en-US" sz="1200" dirty="0">
              <a:solidFill>
                <a:srgbClr val="000000"/>
              </a:solidFill>
              <a:ea typeface="等线" pitchFamily="2"/>
            </a:endParaRPr>
          </a:p>
          <a:p>
            <a:pPr>
              <a:spcBef>
                <a:spcPts val="600"/>
              </a:spcBef>
            </a:pPr>
            <a:r>
              <a:rPr lang="zh-CN" altLang="en-US" sz="1200" dirty="0"/>
              <a:t>华语传道</a:t>
            </a:r>
            <a:r>
              <a:rPr lang="en-NZ" altLang="zh-CN" sz="1200" dirty="0"/>
              <a:t>		</a:t>
            </a:r>
            <a:r>
              <a:rPr lang="en-NZ" sz="1200" dirty="0"/>
              <a:t>Wendy Liu: 021 0265 4800, </a:t>
            </a:r>
            <a:r>
              <a:rPr lang="en-NZ" sz="1200" dirty="0">
                <a:hlinkClick r:id="rId5"/>
              </a:rPr>
              <a:t>wendy@mairangichurch.org.nz</a:t>
            </a:r>
            <a:endParaRPr lang="en-NZ" sz="1200" dirty="0"/>
          </a:p>
          <a:p>
            <a:pPr>
              <a:spcBef>
                <a:spcPts val="600"/>
              </a:spcBef>
            </a:pPr>
            <a:r>
              <a:rPr lang="zh-CN" altLang="en-US" sz="1200" dirty="0"/>
              <a:t>教会行政</a:t>
            </a:r>
            <a:r>
              <a:rPr lang="en-NZ" altLang="zh-CN" sz="1200" dirty="0"/>
              <a:t>	</a:t>
            </a:r>
            <a:r>
              <a:rPr lang="es-ES" altLang="zh-CN" sz="1200" dirty="0"/>
              <a:t> 	</a:t>
            </a:r>
            <a:r>
              <a:rPr lang="en-US" altLang="zh-CN" sz="1200" dirty="0"/>
              <a:t>Cobi Wu:</a:t>
            </a:r>
            <a:r>
              <a:rPr lang="en-NZ" sz="1200" dirty="0"/>
              <a:t> </a:t>
            </a:r>
            <a:r>
              <a:rPr lang="es-ES" sz="1200" dirty="0">
                <a:hlinkClick r:id="rId3"/>
              </a:rPr>
              <a:t>office@mairangichurch.org.nz</a:t>
            </a:r>
            <a:endParaRPr lang="en-US" altLang="zh-CN" sz="1200" dirty="0"/>
          </a:p>
        </p:txBody>
      </p:sp>
      <p:sp>
        <p:nvSpPr>
          <p:cNvPr id="25" name="Rounded Rectangle 29">
            <a:extLst>
              <a:ext uri="{FF2B5EF4-FFF2-40B4-BE49-F238E27FC236}">
                <a16:creationId xmlns:a16="http://schemas.microsoft.com/office/drawing/2014/main" id="{FA4E8EDF-DD17-4860-B68F-DB5D34378401}"/>
              </a:ext>
            </a:extLst>
          </p:cNvPr>
          <p:cNvSpPr/>
          <p:nvPr/>
        </p:nvSpPr>
        <p:spPr>
          <a:xfrm>
            <a:off x="67958" y="1246755"/>
            <a:ext cx="5710529" cy="88592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normal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。请将需要充电的耳机放在黄色的盒子里，正常的耳机请关闭电源放回原来的盒子。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16" name="TextBox 15">
            <a:extLst>
              <a:ext uri="{FF2B5EF4-FFF2-40B4-BE49-F238E27FC236}">
                <a16:creationId xmlns:a16="http://schemas.microsoft.com/office/drawing/2014/main" id="{E4381EBD-11B0-4C4D-9C81-3F4E490FFFE8}"/>
              </a:ext>
            </a:extLst>
          </p:cNvPr>
          <p:cNvSpPr txBox="1"/>
          <p:nvPr/>
        </p:nvSpPr>
        <p:spPr>
          <a:xfrm>
            <a:off x="9296690" y="126877"/>
            <a:ext cx="2795428" cy="8109912"/>
          </a:xfrm>
          <a:prstGeom prst="rect">
            <a:avLst/>
          </a:prstGeom>
          <a:noFill/>
        </p:spPr>
        <p:txBody>
          <a:bodyPr wrap="square" rtlCol="0">
            <a:spAutoFit/>
          </a:bodyPr>
          <a:lstStyle/>
          <a:p>
            <a:pPr>
              <a:defRPr sz="1800" b="0" i="0" u="none" strike="noStrike" kern="0" cap="none" spc="0" baseline="0">
                <a:solidFill>
                  <a:srgbClr val="000000"/>
                </a:solidFill>
                <a:uFillTx/>
              </a:defRPr>
            </a:pPr>
            <a:r>
              <a:rPr lang="zh-CN" altLang="en-US" b="1" u="sng" dirty="0">
                <a:solidFill>
                  <a:srgbClr val="000000"/>
                </a:solidFill>
                <a:latin typeface="Calibri"/>
              </a:rPr>
              <a:t>祷</a:t>
            </a:r>
            <a:r>
              <a:rPr lang="zh-CN" altLang="en-US" b="1" u="sng" kern="0" dirty="0">
                <a:solidFill>
                  <a:srgbClr val="000000"/>
                </a:solidFill>
                <a:latin typeface="Calibri"/>
              </a:rPr>
              <a:t>告</a:t>
            </a:r>
            <a:r>
              <a:rPr lang="zh-CN" altLang="en-US" b="1" u="sng" kern="0" dirty="0">
                <a:solidFill>
                  <a:srgbClr val="000000"/>
                </a:solidFill>
                <a:latin typeface="+mn-ea"/>
              </a:rPr>
              <a:t>及代祷</a:t>
            </a:r>
            <a:br>
              <a:rPr lang="en-NZ" altLang="zh-CN" sz="1200" b="1" i="1" u="sng" kern="0" dirty="0">
                <a:solidFill>
                  <a:srgbClr val="000000"/>
                </a:solidFill>
                <a:latin typeface="+mn-ea"/>
              </a:rPr>
            </a:br>
            <a:r>
              <a:rPr lang="en-NZ" sz="1000" b="1" i="1" kern="0" dirty="0">
                <a:solidFill>
                  <a:srgbClr val="000000"/>
                </a:solidFill>
                <a:latin typeface="+mn-ea"/>
              </a:rPr>
              <a:t>“</a:t>
            </a:r>
            <a:r>
              <a:rPr lang="zh-CN" altLang="en-US" sz="1000" b="1" i="1" kern="0" dirty="0">
                <a:solidFill>
                  <a:srgbClr val="000000"/>
                </a:solidFill>
                <a:latin typeface="+mn-ea"/>
              </a:rPr>
              <a:t>你们要互相代求</a:t>
            </a:r>
            <a:r>
              <a:rPr lang="en-NZ" sz="1000" b="1" i="1" kern="0" dirty="0">
                <a:solidFill>
                  <a:srgbClr val="000000"/>
                </a:solidFill>
                <a:latin typeface="+mn-ea"/>
              </a:rPr>
              <a:t>,”</a:t>
            </a:r>
            <a:r>
              <a:rPr lang="zh-CN" altLang="en-US" sz="1000" b="1" i="1" kern="0" dirty="0">
                <a:solidFill>
                  <a:srgbClr val="000000"/>
                </a:solidFill>
                <a:latin typeface="+mn-ea"/>
              </a:rPr>
              <a:t>雅</a:t>
            </a:r>
            <a:r>
              <a:rPr lang="zh-CN" altLang="en-US" sz="1000" b="1" i="1" kern="0" dirty="0">
                <a:latin typeface="+mn-ea"/>
              </a:rPr>
              <a:t>各书</a:t>
            </a:r>
            <a:r>
              <a:rPr lang="en-NZ" altLang="zh-CN" sz="1000" b="1" i="1" kern="0" dirty="0">
                <a:latin typeface="+mn-ea"/>
              </a:rPr>
              <a:t>5:16</a:t>
            </a:r>
            <a:r>
              <a:rPr lang="zh-CN" altLang="en-US" sz="1000" b="1" i="1" kern="0" dirty="0">
                <a:latin typeface="+mn-ea"/>
              </a:rPr>
              <a:t>下</a:t>
            </a:r>
            <a:endParaRPr lang="en-NZ" sz="1200" i="1" kern="0" dirty="0">
              <a:latin typeface="+mn-ea"/>
            </a:endParaRPr>
          </a:p>
          <a:p>
            <a:pPr algn="just">
              <a:defRPr sz="1800" b="0" i="0" u="none" strike="noStrike" kern="0" cap="none" spc="0" baseline="0">
                <a:solidFill>
                  <a:srgbClr val="000000"/>
                </a:solidFill>
                <a:uFillTx/>
              </a:defRPr>
            </a:pPr>
            <a:r>
              <a:rPr lang="zh-CN" altLang="en-US" sz="1200" i="1" kern="0" dirty="0">
                <a:cs typeface="Arial" panose="020B0604020202020204" pitchFamily="34" charset="0"/>
              </a:rPr>
              <a:t>请在教会的祷告墙上留下你的代祷事项，蒙应允的祷告或者见证。记得今天起在这一周中为墙上的代祷事项祷告</a:t>
            </a:r>
            <a:endParaRPr lang="en-NZ" altLang="zh-CN" sz="1200" i="1" kern="0" dirty="0">
              <a:cs typeface="Arial" panose="020B0604020202020204" pitchFamily="34" charset="0"/>
            </a:endParaRPr>
          </a:p>
          <a:p>
            <a:pPr>
              <a:spcBef>
                <a:spcPts val="600"/>
              </a:spcBef>
              <a:defRPr sz="1800" b="0" i="0" u="none" strike="noStrike" kern="0" cap="none" spc="0" baseline="0">
                <a:solidFill>
                  <a:srgbClr val="000000"/>
                </a:solidFill>
                <a:uFillTx/>
              </a:defRPr>
            </a:pPr>
            <a:r>
              <a:rPr lang="zh-CN" altLang="en-US" sz="1600" b="1" u="sng" kern="0" dirty="0"/>
              <a:t>感恩和祷告</a:t>
            </a:r>
            <a:endParaRPr lang="en-NZ" altLang="zh-CN" sz="1200" b="1" u="sng" kern="0" dirty="0">
              <a:solidFill>
                <a:srgbClr val="000000"/>
              </a:solidFill>
            </a:endParaRPr>
          </a:p>
          <a:p>
            <a:pPr marL="171450" indent="-171450">
              <a:spcBef>
                <a:spcPts val="600"/>
              </a:spcBef>
              <a:buFont typeface="Arial" panose="020B0604020202020204" pitchFamily="34" charset="0"/>
              <a:buChar char="•"/>
              <a:defRPr sz="1800" b="0" i="0" u="none" strike="noStrike" kern="0" cap="none" spc="0" baseline="0">
                <a:solidFill>
                  <a:srgbClr val="000000"/>
                </a:solidFill>
                <a:uFillTx/>
              </a:defRPr>
            </a:pPr>
            <a:r>
              <a:rPr lang="zh-CN" altLang="en-US" sz="1200" kern="0" dirty="0">
                <a:solidFill>
                  <a:srgbClr val="000000"/>
                </a:solidFill>
              </a:rPr>
              <a:t>为教会的弟兄姐妹们祷告。愿圣灵亲自带领我们，在爱心与知识上同得长进，向下扎根于基督磐石，向上结出圣灵的果子。</a:t>
            </a:r>
            <a:endParaRPr lang="en-NZ" altLang="zh-CN" sz="1200" kern="0" dirty="0">
              <a:solidFill>
                <a:srgbClr val="000000"/>
              </a:solidFill>
            </a:endParaRPr>
          </a:p>
          <a:p>
            <a:pPr marL="171450" indent="-171450">
              <a:spcBef>
                <a:spcPts val="600"/>
              </a:spcBef>
              <a:buFont typeface="Arial" panose="020B0604020202020204" pitchFamily="34" charset="0"/>
              <a:buChar char="•"/>
              <a:defRPr sz="1800" b="0" i="0" u="none" strike="noStrike" kern="0" cap="none" spc="0" baseline="0">
                <a:solidFill>
                  <a:srgbClr val="000000"/>
                </a:solidFill>
                <a:uFillTx/>
              </a:defRPr>
            </a:pPr>
            <a:r>
              <a:rPr lang="zh-CN" altLang="en-US" sz="1200" kern="0" dirty="0">
                <a:solidFill>
                  <a:srgbClr val="000000"/>
                </a:solidFill>
              </a:rPr>
              <a:t>请为所有在海外度假或探亲的弟兄姊妹祷告，愿主保守他们旅途的平安，看顾他们身体的健康。</a:t>
            </a:r>
            <a:endParaRPr lang="en-US" altLang="zh-CN" sz="1200" kern="0" dirty="0">
              <a:solidFill>
                <a:srgbClr val="000000"/>
              </a:solidFill>
            </a:endParaRPr>
          </a:p>
          <a:p>
            <a:pPr marL="171450" indent="-171450">
              <a:spcBef>
                <a:spcPts val="600"/>
              </a:spcBef>
              <a:buFont typeface="Arial" panose="020B0604020202020204" pitchFamily="34" charset="0"/>
              <a:buChar char="•"/>
              <a:defRPr sz="1800" b="0" i="0" u="none" strike="noStrike" kern="0" cap="none" spc="0" baseline="0">
                <a:solidFill>
                  <a:srgbClr val="000000"/>
                </a:solidFill>
                <a:uFillTx/>
              </a:defRPr>
            </a:pPr>
            <a:r>
              <a:rPr lang="zh-CN" altLang="en-US" sz="1200" kern="0">
                <a:solidFill>
                  <a:srgbClr val="000000"/>
                </a:solidFill>
              </a:rPr>
              <a:t>为假期中的孩子们祷告，控制使用电玩的时间，在假期中有丰富的活动，也有好的休息。愿天父看顾他们出入平安。</a:t>
            </a:r>
            <a:endParaRPr lang="en-NZ" altLang="zh-CN" sz="1200" kern="0" dirty="0">
              <a:solidFill>
                <a:srgbClr val="000000"/>
              </a:solidFill>
            </a:endParaRPr>
          </a:p>
          <a:p>
            <a:pPr>
              <a:spcBef>
                <a:spcPts val="600"/>
              </a:spcBef>
              <a:defRPr sz="1800" b="0" i="0" u="none" strike="noStrike" kern="0" cap="none" spc="0" baseline="0">
                <a:solidFill>
                  <a:srgbClr val="000000"/>
                </a:solidFill>
                <a:uFillTx/>
              </a:defRPr>
            </a:pPr>
            <a:endParaRPr lang="en-US" altLang="zh-CN" sz="1600" b="1" u="sng" dirty="0"/>
          </a:p>
          <a:p>
            <a:pPr>
              <a:defRPr sz="1800" b="0" i="0" u="none" strike="noStrike" kern="0" cap="none" spc="0" baseline="0">
                <a:solidFill>
                  <a:srgbClr val="000000"/>
                </a:solidFill>
                <a:uFillTx/>
              </a:defRPr>
            </a:pPr>
            <a:r>
              <a:rPr lang="zh-CN" altLang="en-US" sz="1600" b="1" u="sng" dirty="0"/>
              <a:t>教会外展项目</a:t>
            </a:r>
            <a:r>
              <a:rPr lang="en-NZ" sz="1600" u="sng" dirty="0"/>
              <a:t> </a:t>
            </a:r>
          </a:p>
          <a:p>
            <a:pPr marL="189005" indent="-189005">
              <a:buFont typeface="Wingdings" panose="05000000000000000000" pitchFamily="2" charset="2"/>
              <a:buChar char="Ø"/>
            </a:pPr>
            <a:r>
              <a:rPr lang="zh-CN" altLang="en-US" sz="1200" b="1" dirty="0"/>
              <a:t>街头传福音</a:t>
            </a:r>
            <a:br>
              <a:rPr lang="en-NZ" altLang="zh-CN" sz="1200" b="1" dirty="0"/>
            </a:br>
            <a:r>
              <a:rPr lang="zh-CN" altLang="en-US" sz="1200" dirty="0"/>
              <a:t>每周六</a:t>
            </a:r>
            <a:r>
              <a:rPr lang="en-NZ" altLang="zh-CN" sz="1200" dirty="0"/>
              <a:t> </a:t>
            </a:r>
            <a:r>
              <a:rPr lang="zh-CN" altLang="en-US" sz="1200" dirty="0"/>
              <a:t>上午</a:t>
            </a:r>
            <a:r>
              <a:rPr lang="en-NZ" altLang="zh-CN" sz="1200" dirty="0"/>
              <a:t>10.00 – 12.00 </a:t>
            </a:r>
            <a:br>
              <a:rPr lang="en-NZ" altLang="zh-CN" sz="1200" dirty="0"/>
            </a:br>
            <a:r>
              <a:rPr lang="en-NZ" altLang="zh-CN" sz="1200" dirty="0"/>
              <a:t>Flora: 021 201 9577</a:t>
            </a:r>
          </a:p>
          <a:p>
            <a:pPr marL="189005" indent="-189005">
              <a:buFont typeface="Wingdings" panose="05000000000000000000" pitchFamily="2" charset="2"/>
              <a:buChar char="Ø"/>
            </a:pPr>
            <a:r>
              <a:rPr lang="zh-CN" altLang="en-US" sz="1200" b="1" dirty="0"/>
              <a:t>幼儿音乐谷 </a:t>
            </a:r>
            <a:br>
              <a:rPr lang="en-NZ" altLang="zh-CN" sz="1200" b="1" dirty="0"/>
            </a:br>
            <a:r>
              <a:rPr lang="zh-CN" altLang="en-US" sz="1200" dirty="0"/>
              <a:t>第</a:t>
            </a:r>
            <a:r>
              <a:rPr lang="en-NZ" altLang="zh-CN" sz="1200" dirty="0"/>
              <a:t>2</a:t>
            </a:r>
            <a:r>
              <a:rPr lang="zh-CN" altLang="en-US" sz="1200" dirty="0"/>
              <a:t>、</a:t>
            </a:r>
            <a:r>
              <a:rPr lang="en-NZ" altLang="zh-CN" sz="1200" dirty="0"/>
              <a:t>4</a:t>
            </a:r>
            <a:r>
              <a:rPr lang="zh-CN" altLang="en-US" sz="1200" dirty="0"/>
              <a:t>、</a:t>
            </a:r>
            <a:r>
              <a:rPr lang="en-NZ" altLang="zh-CN" sz="1200" dirty="0"/>
              <a:t>5</a:t>
            </a:r>
            <a:r>
              <a:rPr lang="zh-CN" altLang="en-US" sz="1200" dirty="0"/>
              <a:t>的周四（学期中</a:t>
            </a:r>
            <a:r>
              <a:rPr lang="en-NZ" altLang="zh-CN" sz="1200" dirty="0"/>
              <a:t>) </a:t>
            </a:r>
            <a:br>
              <a:rPr lang="en-NZ" altLang="zh-CN" sz="1200" dirty="0"/>
            </a:br>
            <a:r>
              <a:rPr lang="zh-CN" altLang="en-US" sz="1200" dirty="0"/>
              <a:t>上午</a:t>
            </a:r>
            <a:r>
              <a:rPr lang="en-NZ" altLang="zh-CN" sz="1200" dirty="0"/>
              <a:t>10.30 – 12.00 </a:t>
            </a:r>
            <a:br>
              <a:rPr lang="en-NZ" altLang="zh-CN" sz="1200" dirty="0"/>
            </a:br>
            <a:r>
              <a:rPr lang="en-US" altLang="zh-CN" sz="1200" dirty="0"/>
              <a:t>Maki</a:t>
            </a:r>
            <a:r>
              <a:rPr lang="en-NZ" altLang="zh-CN" sz="1200" dirty="0"/>
              <a:t>:</a:t>
            </a:r>
            <a:r>
              <a:rPr lang="zh-CN" altLang="en-US" sz="1200" dirty="0"/>
              <a:t> </a:t>
            </a:r>
            <a:r>
              <a:rPr lang="en-NZ" altLang="zh-CN" sz="1200" dirty="0"/>
              <a:t>027</a:t>
            </a:r>
            <a:r>
              <a:rPr lang="zh-CN" altLang="en-US" sz="1200" dirty="0"/>
              <a:t> </a:t>
            </a:r>
            <a:r>
              <a:rPr lang="en-NZ" altLang="zh-CN" sz="1200" dirty="0"/>
              <a:t>3803627</a:t>
            </a:r>
            <a:r>
              <a:rPr lang="zh-CN" altLang="en-US" sz="1200" dirty="0"/>
              <a:t> （日文）</a:t>
            </a:r>
            <a:endParaRPr lang="en-NZ" altLang="zh-CN" sz="1200" dirty="0"/>
          </a:p>
          <a:p>
            <a:pPr marL="189005" indent="-189005">
              <a:buFont typeface="Wingdings" panose="05000000000000000000" pitchFamily="2" charset="2"/>
              <a:buChar char="Ø"/>
            </a:pPr>
            <a:r>
              <a:rPr lang="zh-CN" altLang="en-US" sz="1200" b="1" dirty="0"/>
              <a:t>食物银行 </a:t>
            </a:r>
            <a:br>
              <a:rPr lang="en-NZ" altLang="zh-CN" sz="1200" b="1" dirty="0"/>
            </a:br>
            <a:r>
              <a:rPr lang="zh-CN" altLang="en-US" sz="1200" dirty="0"/>
              <a:t>联络</a:t>
            </a:r>
            <a:r>
              <a:rPr lang="en-NZ" altLang="zh-CN" sz="1200" dirty="0"/>
              <a:t> Caroline/</a:t>
            </a:r>
            <a:r>
              <a:rPr lang="en-NZ" altLang="zh-CN" sz="1200" dirty="0" err="1"/>
              <a:t>Dalice</a:t>
            </a:r>
            <a:endParaRPr lang="en-NZ" altLang="zh-CN" sz="1200" dirty="0"/>
          </a:p>
          <a:p>
            <a:pPr marL="189005" indent="-189005">
              <a:buFont typeface="Wingdings" panose="05000000000000000000" pitchFamily="2" charset="2"/>
              <a:buChar char="Ø"/>
            </a:pPr>
            <a:r>
              <a:rPr lang="zh-CN" altLang="en-US" sz="1200" b="1" dirty="0"/>
              <a:t>福音插花 </a:t>
            </a:r>
            <a:br>
              <a:rPr lang="en-NZ" altLang="zh-CN" sz="1200" b="1" dirty="0"/>
            </a:br>
            <a:r>
              <a:rPr lang="zh-CN" altLang="en-US" sz="1200" dirty="0"/>
              <a:t>不定期</a:t>
            </a:r>
            <a:br>
              <a:rPr lang="en-NZ" altLang="zh-CN" sz="1200" b="1" dirty="0"/>
            </a:br>
            <a:r>
              <a:rPr lang="en-NZ" altLang="zh-CN" sz="1200" dirty="0"/>
              <a:t>Annie Zhang: 027 3939345</a:t>
            </a:r>
          </a:p>
          <a:p>
            <a:pPr marL="189005" indent="-189005">
              <a:buFont typeface="Wingdings" panose="05000000000000000000" pitchFamily="2" charset="2"/>
              <a:buChar char="Ø"/>
            </a:pPr>
            <a:r>
              <a:rPr lang="zh-CN" altLang="en-US" sz="1200" b="1" dirty="0"/>
              <a:t>英语班</a:t>
            </a:r>
            <a:endParaRPr lang="en-NZ" altLang="zh-CN" sz="1200" b="1" dirty="0"/>
          </a:p>
          <a:p>
            <a:r>
              <a:rPr lang="zh-CN" altLang="en-US" sz="1200" dirty="0"/>
              <a:t>     每周一</a:t>
            </a:r>
            <a:r>
              <a:rPr lang="en-NZ" altLang="zh-CN" sz="1200" dirty="0"/>
              <a:t>10-2</a:t>
            </a:r>
            <a:r>
              <a:rPr lang="en-US" altLang="zh-CN" sz="1200" dirty="0"/>
              <a:t>pm@</a:t>
            </a:r>
            <a:r>
              <a:rPr lang="zh-CN" altLang="en-US" sz="1200" dirty="0"/>
              <a:t>教会楼下</a:t>
            </a:r>
            <a:endParaRPr lang="en-US" altLang="zh-CN" sz="1200" dirty="0"/>
          </a:p>
          <a:p>
            <a:r>
              <a:rPr lang="en-US" altLang="zh-CN" sz="1200" dirty="0"/>
              <a:t>     </a:t>
            </a:r>
            <a:r>
              <a:rPr lang="en-NZ" altLang="zh-CN" sz="1200" dirty="0">
                <a:latin typeface="Calibri" panose="020F0502020204030204"/>
              </a:rPr>
              <a:t>G</a:t>
            </a:r>
            <a:r>
              <a:rPr lang="en-US" altLang="zh-CN" sz="1200" dirty="0">
                <a:latin typeface="Calibri" panose="020F0502020204030204"/>
              </a:rPr>
              <a:t>race</a:t>
            </a:r>
            <a:r>
              <a:rPr lang="en-NZ" sz="1200" dirty="0"/>
              <a:t> </a:t>
            </a:r>
            <a:r>
              <a:rPr lang="zh-CN" altLang="en-US" sz="1200" dirty="0"/>
              <a:t>：</a:t>
            </a:r>
            <a:r>
              <a:rPr lang="en-NZ" sz="1200" dirty="0"/>
              <a:t>0226387288</a:t>
            </a:r>
            <a:endParaRPr lang="en-US" altLang="zh-CN" sz="1200" dirty="0"/>
          </a:p>
          <a:p>
            <a:endParaRPr lang="en-NZ" altLang="zh-CN" sz="1200" dirty="0"/>
          </a:p>
          <a:p>
            <a:endParaRPr lang="en-NZ" altLang="zh-CN" sz="1200" dirty="0"/>
          </a:p>
          <a:p>
            <a:endParaRPr lang="en-NZ" altLang="zh-CN" sz="1200" dirty="0"/>
          </a:p>
          <a:p>
            <a:r>
              <a:rPr lang="zh-CN" altLang="en-US" sz="1200" i="1" kern="0" dirty="0">
                <a:cs typeface="Arial" panose="020B0604020202020204" pitchFamily="34" charset="0"/>
              </a:rPr>
              <a:t>如有特殊紧急的祷告需求，请联络</a:t>
            </a:r>
            <a:r>
              <a:rPr lang="zh-CN" altLang="en-US" sz="1200" b="1" i="1" kern="0" dirty="0">
                <a:cs typeface="Arial" panose="020B0604020202020204" pitchFamily="34" charset="0"/>
              </a:rPr>
              <a:t>叶牧师</a:t>
            </a:r>
            <a:r>
              <a:rPr lang="en-NZ" altLang="zh-CN" sz="1200" b="1" i="1" kern="0" dirty="0">
                <a:cs typeface="Arial" panose="020B0604020202020204" pitchFamily="34" charset="0"/>
              </a:rPr>
              <a:t>/</a:t>
            </a:r>
            <a:r>
              <a:rPr lang="zh-CN" altLang="en-US" sz="1200" b="1" i="1" kern="0" dirty="0">
                <a:cs typeface="Arial" panose="020B0604020202020204" pitchFamily="34" charset="0"/>
              </a:rPr>
              <a:t>文华传道</a:t>
            </a:r>
            <a:r>
              <a:rPr lang="zh-CN" altLang="en-US" sz="1200" i="1" kern="0" dirty="0">
                <a:cs typeface="Arial" panose="020B0604020202020204" pitchFamily="34" charset="0"/>
              </a:rPr>
              <a:t>，教会的</a:t>
            </a:r>
            <a:r>
              <a:rPr lang="zh-CN" altLang="en-US" sz="1200" b="1" i="1" kern="0" dirty="0">
                <a:cs typeface="Arial" panose="020B0604020202020204" pitchFamily="34" charset="0"/>
              </a:rPr>
              <a:t>代祷服事团队</a:t>
            </a:r>
            <a:r>
              <a:rPr lang="zh-CN" altLang="en-US" sz="1200" i="1" kern="0" dirty="0">
                <a:cs typeface="Arial" panose="020B0604020202020204" pitchFamily="34" charset="0"/>
              </a:rPr>
              <a:t>会为您祷告。</a:t>
            </a:r>
            <a:endParaRPr lang="en-NZ" altLang="zh-CN" sz="1200" i="1" kern="0" dirty="0">
              <a:cs typeface="Arial" panose="020B0604020202020204" pitchFamily="34" charset="0"/>
            </a:endParaRPr>
          </a:p>
        </p:txBody>
      </p:sp>
      <p:grpSp>
        <p:nvGrpSpPr>
          <p:cNvPr id="2" name="Group 1">
            <a:extLst>
              <a:ext uri="{FF2B5EF4-FFF2-40B4-BE49-F238E27FC236}">
                <a16:creationId xmlns:a16="http://schemas.microsoft.com/office/drawing/2014/main" id="{A4581862-8FFE-9125-9E15-3B524120092A}"/>
              </a:ext>
            </a:extLst>
          </p:cNvPr>
          <p:cNvGrpSpPr/>
          <p:nvPr/>
        </p:nvGrpSpPr>
        <p:grpSpPr>
          <a:xfrm>
            <a:off x="6164530" y="201934"/>
            <a:ext cx="3275185" cy="2200088"/>
            <a:chOff x="6201302" y="201935"/>
            <a:chExt cx="3117909" cy="1821712"/>
          </a:xfrm>
        </p:grpSpPr>
        <p:sp>
          <p:nvSpPr>
            <p:cNvPr id="19" name="TextBox 18">
              <a:extLst>
                <a:ext uri="{FF2B5EF4-FFF2-40B4-BE49-F238E27FC236}">
                  <a16:creationId xmlns:a16="http://schemas.microsoft.com/office/drawing/2014/main" id="{15A7EE9C-4D70-4EE8-B5D7-CAFA7C392898}"/>
                </a:ext>
              </a:extLst>
            </p:cNvPr>
            <p:cNvSpPr txBox="1"/>
            <p:nvPr/>
          </p:nvSpPr>
          <p:spPr>
            <a:xfrm>
              <a:off x="6217418" y="201935"/>
              <a:ext cx="3101793" cy="369332"/>
            </a:xfrm>
            <a:prstGeom prst="rect">
              <a:avLst/>
            </a:prstGeom>
            <a:noFill/>
          </p:spPr>
          <p:txBody>
            <a:bodyPr wrap="square" rtlCol="0">
              <a:spAutoFit/>
            </a:bodyPr>
            <a:lstStyle/>
            <a:p>
              <a:pPr>
                <a:spcBef>
                  <a:spcPts val="600"/>
                </a:spcBef>
              </a:pPr>
              <a:r>
                <a:rPr lang="zh-CN" altLang="en-US" b="1" u="sng" dirty="0"/>
                <a:t>教会消息</a:t>
              </a:r>
              <a:endParaRPr lang="en-NZ" altLang="zh-CN" b="1" u="sng" dirty="0"/>
            </a:p>
          </p:txBody>
        </p:sp>
        <p:sp>
          <p:nvSpPr>
            <p:cNvPr id="24" name="Rectangle 23">
              <a:extLst>
                <a:ext uri="{FF2B5EF4-FFF2-40B4-BE49-F238E27FC236}">
                  <a16:creationId xmlns:a16="http://schemas.microsoft.com/office/drawing/2014/main" id="{BF18A6AC-FAD7-4BE1-946B-A0242C3CEAA8}"/>
                </a:ext>
              </a:extLst>
            </p:cNvPr>
            <p:cNvSpPr/>
            <p:nvPr/>
          </p:nvSpPr>
          <p:spPr>
            <a:xfrm>
              <a:off x="6201302" y="545549"/>
              <a:ext cx="2870678" cy="1478098"/>
            </a:xfrm>
            <a:prstGeom prst="rect">
              <a:avLst/>
            </a:prstGeom>
            <a:ln>
              <a:noFill/>
            </a:ln>
          </p:spPr>
          <p:txBody>
            <a:bodyPr wrap="square">
              <a:spAutoFit/>
            </a:bodyPr>
            <a:lstStyle/>
            <a:p>
              <a:pPr algn="just">
                <a:spcBef>
                  <a:spcPts val="600"/>
                </a:spcBef>
              </a:pPr>
              <a:r>
                <a:rPr lang="zh-CN" altLang="en-US" sz="1600" b="1" u="sng" dirty="0"/>
                <a:t>遇见神</a:t>
              </a:r>
              <a:r>
                <a:rPr lang="en-NZ" sz="1600" b="1" u="sng" dirty="0"/>
                <a:t> (</a:t>
              </a:r>
              <a:r>
                <a:rPr lang="zh-CN" altLang="en-US" sz="1600" b="1" u="sng" dirty="0"/>
                <a:t>教会敬拜祷告会</a:t>
              </a:r>
              <a:r>
                <a:rPr lang="en-NZ" altLang="zh-CN" sz="1600" b="1" u="sng" dirty="0"/>
                <a:t>)</a:t>
              </a:r>
              <a:r>
                <a:rPr lang="en-NZ" sz="1600" b="1" u="sng" dirty="0"/>
                <a:t> </a:t>
              </a:r>
            </a:p>
            <a:p>
              <a:pPr algn="just">
                <a:spcBef>
                  <a:spcPts val="600"/>
                </a:spcBef>
              </a:pPr>
              <a:r>
                <a:rPr lang="zh-CN" altLang="en-US" sz="1100" dirty="0"/>
                <a:t>（每月第一和第三个主日晚上七点） </a:t>
              </a:r>
              <a:endParaRPr lang="en-NZ" altLang="zh-CN" sz="1100" dirty="0"/>
            </a:p>
            <a:p>
              <a:pPr algn="just">
                <a:spcBef>
                  <a:spcPts val="600"/>
                </a:spcBef>
              </a:pPr>
              <a:r>
                <a:rPr lang="en-NZ" altLang="zh-CN" sz="1100" dirty="0"/>
                <a:t> </a:t>
              </a:r>
              <a:r>
                <a:rPr lang="zh-CN" altLang="en-US" sz="1100" dirty="0"/>
                <a:t>将于</a:t>
              </a:r>
              <a:r>
                <a:rPr lang="en-NZ" altLang="zh-CN" sz="1100" dirty="0"/>
                <a:t>2024</a:t>
              </a:r>
              <a:r>
                <a:rPr lang="zh-CN" altLang="en-US" sz="1100" dirty="0"/>
                <a:t>年</a:t>
              </a:r>
              <a:r>
                <a:rPr lang="en-NZ" altLang="zh-CN" sz="1100" dirty="0"/>
                <a:t>2</a:t>
              </a:r>
              <a:r>
                <a:rPr lang="zh-CN" altLang="en-US" sz="1100" dirty="0"/>
                <a:t>月恢复 </a:t>
              </a:r>
              <a:endParaRPr lang="en-NZ" altLang="zh-CN" sz="1100" dirty="0"/>
            </a:p>
            <a:p>
              <a:pPr algn="just">
                <a:spcBef>
                  <a:spcPts val="600"/>
                </a:spcBef>
              </a:pPr>
              <a:r>
                <a:rPr lang="en-NZ" altLang="zh-CN" sz="1100" dirty="0"/>
                <a:t>@ 7</a:t>
              </a:r>
              <a:r>
                <a:rPr lang="zh-CN" altLang="en-US" sz="1100" dirty="0"/>
                <a:t>点</a:t>
              </a:r>
              <a:r>
                <a:rPr lang="en-NZ" altLang="zh-CN" sz="1100" dirty="0"/>
                <a:t>-8</a:t>
              </a:r>
              <a:r>
                <a:rPr lang="zh-CN" altLang="en-US" sz="1100" dirty="0"/>
                <a:t>点 于小厅 举行</a:t>
              </a:r>
              <a:endParaRPr lang="en-NZ" altLang="zh-CN" sz="1100" dirty="0"/>
            </a:p>
            <a:p>
              <a:pPr algn="just"/>
              <a:r>
                <a:rPr lang="zh-CN" altLang="en-US" sz="1100" b="1" dirty="0"/>
                <a:t>您可以在不同的语言组里用母语祷告。</a:t>
              </a:r>
              <a:endParaRPr lang="en-NZ" altLang="zh-CN" sz="1100" b="1" dirty="0"/>
            </a:p>
            <a:p>
              <a:pPr algn="just"/>
              <a:endParaRPr lang="en-NZ" altLang="zh-CN" sz="800" dirty="0"/>
            </a:p>
            <a:p>
              <a:pPr algn="just"/>
              <a:r>
                <a:rPr lang="zh-CN" altLang="en-US" sz="1600" b="1" u="sng" dirty="0"/>
                <a:t>月度崇拜</a:t>
              </a:r>
              <a:r>
                <a:rPr lang="en-NZ" altLang="zh-CN" sz="1600" b="1" u="sng" dirty="0"/>
                <a:t> </a:t>
              </a:r>
              <a:r>
                <a:rPr lang="zh-CN" altLang="en-US" sz="1100" b="1" u="sng" dirty="0"/>
                <a:t>不同语言</a:t>
              </a:r>
              <a:r>
                <a:rPr lang="en-NZ" altLang="zh-CN" sz="1100" b="1" u="sng" dirty="0"/>
                <a:t>(</a:t>
              </a:r>
              <a:r>
                <a:rPr lang="zh-CN" altLang="en-US" sz="1100" b="1" u="sng" dirty="0"/>
                <a:t>每月一次</a:t>
              </a:r>
              <a:r>
                <a:rPr lang="en-NZ" altLang="zh-CN" sz="1100" b="1" u="sng" dirty="0"/>
                <a:t>)</a:t>
              </a:r>
              <a:endParaRPr lang="en-US" altLang="zh-CN" sz="1100" b="1" u="sng" dirty="0"/>
            </a:p>
            <a:p>
              <a:pPr algn="just"/>
              <a:r>
                <a:rPr lang="zh-CN" altLang="en-US" sz="1100" dirty="0"/>
                <a:t>中文崇拜：最后一个</a:t>
              </a:r>
              <a:r>
                <a:rPr lang="zh-CN" altLang="en-US" sz="1100" b="1" dirty="0"/>
                <a:t>周五</a:t>
              </a:r>
              <a:r>
                <a:rPr lang="zh-CN" altLang="en-US" sz="1100" dirty="0"/>
                <a:t>晚 </a:t>
              </a:r>
              <a:r>
                <a:rPr lang="en-NZ" altLang="zh-CN" sz="1100" dirty="0"/>
                <a:t>7:30 </a:t>
              </a:r>
              <a:r>
                <a:rPr lang="zh-CN" altLang="en-US" sz="1100" dirty="0"/>
                <a:t>  </a:t>
              </a:r>
              <a:endParaRPr lang="en-NZ" altLang="zh-CN" sz="1100" b="1" dirty="0"/>
            </a:p>
          </p:txBody>
        </p:sp>
      </p:grpSp>
      <p:sp>
        <p:nvSpPr>
          <p:cNvPr id="11" name="Rectangle: Rounded Corners 10">
            <a:extLst>
              <a:ext uri="{FF2B5EF4-FFF2-40B4-BE49-F238E27FC236}">
                <a16:creationId xmlns:a16="http://schemas.microsoft.com/office/drawing/2014/main" id="{C5CEECD7-FAB3-4C19-9B0C-8744BABA885E}"/>
              </a:ext>
            </a:extLst>
          </p:cNvPr>
          <p:cNvSpPr/>
          <p:nvPr/>
        </p:nvSpPr>
        <p:spPr>
          <a:xfrm>
            <a:off x="147970" y="4859781"/>
            <a:ext cx="5561705" cy="755126"/>
          </a:xfrm>
          <a:prstGeom prst="roundRect">
            <a:avLst>
              <a:gd name="adj" fmla="val 49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1300" b="1" u="sng" dirty="0">
              <a:solidFill>
                <a:schemeClr val="tx1"/>
              </a:solidFill>
            </a:endParaRPr>
          </a:p>
          <a:p>
            <a:pPr>
              <a:spcBef>
                <a:spcPts val="1200"/>
              </a:spcBef>
            </a:pPr>
            <a:r>
              <a:rPr lang="zh-CN" altLang="en-US" sz="1300" b="1" u="sng" dirty="0">
                <a:solidFill>
                  <a:schemeClr val="tx1"/>
                </a:solidFill>
              </a:rPr>
              <a:t>紧急救助食物银行</a:t>
            </a:r>
            <a:endParaRPr lang="en-US" altLang="zh-CN" sz="1300" b="1" u="sng" dirty="0">
              <a:solidFill>
                <a:schemeClr val="tx1"/>
              </a:solidFill>
            </a:endParaRPr>
          </a:p>
          <a:p>
            <a:r>
              <a:rPr lang="en-NZ" altLang="zh-CN" sz="1300" dirty="0">
                <a:solidFill>
                  <a:schemeClr val="tx1"/>
                </a:solidFill>
              </a:rPr>
              <a:t>Caroline La </a:t>
            </a:r>
            <a:r>
              <a:rPr lang="en-US" altLang="zh-CN" sz="1300" dirty="0">
                <a:solidFill>
                  <a:schemeClr val="tx1"/>
                </a:solidFill>
              </a:rPr>
              <a:t>Grange: 021 124 6996, </a:t>
            </a:r>
            <a:r>
              <a:rPr lang="en-US" altLang="zh-CN" sz="1300" dirty="0">
                <a:solidFill>
                  <a:schemeClr val="tx1"/>
                </a:solidFill>
                <a:hlinkClick r:id="rId6"/>
              </a:rPr>
              <a:t>carolinelagrange7@gmail.com</a:t>
            </a:r>
            <a:endParaRPr lang="en-US" altLang="zh-CN" sz="1300" dirty="0">
              <a:solidFill>
                <a:schemeClr val="tx1"/>
              </a:solidFill>
            </a:endParaRPr>
          </a:p>
          <a:p>
            <a:r>
              <a:rPr lang="es-ES" sz="1300" dirty="0" err="1">
                <a:solidFill>
                  <a:schemeClr val="tx1"/>
                </a:solidFill>
              </a:rPr>
              <a:t>Dalice</a:t>
            </a:r>
            <a:r>
              <a:rPr lang="es-ES" sz="1300" dirty="0">
                <a:solidFill>
                  <a:schemeClr val="tx1"/>
                </a:solidFill>
              </a:rPr>
              <a:t> Yang: 022 065 1109, </a:t>
            </a:r>
            <a:r>
              <a:rPr lang="es-ES" sz="1300" dirty="0">
                <a:solidFill>
                  <a:schemeClr val="tx1"/>
                </a:solidFill>
                <a:hlinkClick r:id="rId7"/>
              </a:rPr>
              <a:t>yangjie625@gmail.com</a:t>
            </a:r>
            <a:endParaRPr lang="es-ES" sz="1300" dirty="0">
              <a:solidFill>
                <a:schemeClr val="tx1"/>
              </a:solidFill>
            </a:endParaRPr>
          </a:p>
          <a:p>
            <a:r>
              <a:rPr lang="en-NZ" sz="1300" dirty="0">
                <a:solidFill>
                  <a:schemeClr val="tx1"/>
                </a:solidFill>
              </a:rPr>
              <a:t> </a:t>
            </a:r>
          </a:p>
          <a:p>
            <a:pPr marL="171450" indent="-171450">
              <a:buFont typeface="Arial" panose="020B0604020202020204" pitchFamily="34" charset="0"/>
              <a:buChar char="•"/>
            </a:pPr>
            <a:endParaRPr lang="en-NZ" sz="1300" dirty="0">
              <a:solidFill>
                <a:schemeClr val="tx1"/>
              </a:solidFill>
            </a:endParaRPr>
          </a:p>
        </p:txBody>
      </p:sp>
      <p:grpSp>
        <p:nvGrpSpPr>
          <p:cNvPr id="8" name="Group 7">
            <a:extLst>
              <a:ext uri="{FF2B5EF4-FFF2-40B4-BE49-F238E27FC236}">
                <a16:creationId xmlns:a16="http://schemas.microsoft.com/office/drawing/2014/main" id="{019809DA-29E3-CEE4-9A85-C791F1A9AECC}"/>
              </a:ext>
            </a:extLst>
          </p:cNvPr>
          <p:cNvGrpSpPr/>
          <p:nvPr/>
        </p:nvGrpSpPr>
        <p:grpSpPr>
          <a:xfrm>
            <a:off x="84613" y="5795579"/>
            <a:ext cx="5654259" cy="2539157"/>
            <a:chOff x="140885" y="5795579"/>
            <a:chExt cx="5654259" cy="2539157"/>
          </a:xfrm>
        </p:grpSpPr>
        <p:sp>
          <p:nvSpPr>
            <p:cNvPr id="30" name="TextBox 3">
              <a:extLst>
                <a:ext uri="{FF2B5EF4-FFF2-40B4-BE49-F238E27FC236}">
                  <a16:creationId xmlns:a16="http://schemas.microsoft.com/office/drawing/2014/main" id="{F14C9379-5ED7-4A59-B7BC-1F0BBCC16AB3}"/>
                </a:ext>
              </a:extLst>
            </p:cNvPr>
            <p:cNvSpPr txBox="1"/>
            <p:nvPr/>
          </p:nvSpPr>
          <p:spPr>
            <a:xfrm>
              <a:off x="140885" y="5795579"/>
              <a:ext cx="5654259" cy="2539157"/>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400" b="1" dirty="0">
                  <a:solidFill>
                    <a:srgbClr val="000000"/>
                  </a:solidFill>
                  <a:latin typeface="Calibri" panose="020F0502020204030204"/>
                </a:rPr>
                <a:t>通过在</a:t>
              </a:r>
              <a:r>
                <a:rPr lang="zh-CN" altLang="en-US" sz="1400" b="1" i="0" u="none" strike="noStrike" kern="1200" cap="none" spc="0" baseline="0" dirty="0">
                  <a:solidFill>
                    <a:srgbClr val="000000"/>
                  </a:solidFill>
                  <a:uFillTx/>
                  <a:latin typeface="Calibri" panose="020F0502020204030204"/>
                </a:rPr>
                <a:t>本教会奉献支持神的事工？</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100" dirty="0">
                  <a:solidFill>
                    <a:srgbClr val="000000"/>
                  </a:solidFill>
                  <a:latin typeface="Calibri" panose="020F0502020204030204"/>
                </a:rPr>
                <a:t>联络教会办公室，或只需简单填写下列内容并递交给前台</a:t>
              </a:r>
              <a:endParaRPr lang="en-NZ" altLang="zh-CN" sz="1100" dirty="0">
                <a:solidFill>
                  <a:srgbClr val="000000"/>
                </a:solidFill>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（请自己也务必保留此记录！！）</a:t>
              </a:r>
              <a:br>
                <a:rPr lang="en-NZ" sz="1000" dirty="0">
                  <a:solidFill>
                    <a:srgbClr val="000000"/>
                  </a:solidFill>
                  <a:latin typeface="Calibri" panose="020F0502020204030204"/>
                </a:rPr>
              </a:br>
              <a:endParaRPr lang="en-NZ" sz="1000" dirty="0">
                <a:solidFill>
                  <a:srgbClr val="000000"/>
                </a:solidFill>
                <a:latin typeface="Calibri" panose="020F0502020204030204"/>
              </a:endParaRPr>
            </a:p>
            <a:p>
              <a:pPr marL="171450" marR="0" lvl="0" indent="-171450"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zh-CN" altLang="en-US" sz="1200" b="0" i="0" u="none" strike="noStrike" kern="1200" cap="none" spc="0" baseline="0" dirty="0">
                  <a:solidFill>
                    <a:srgbClr val="000000"/>
                  </a:solidFill>
                  <a:uFillTx/>
                  <a:latin typeface="Calibri" panose="020F0502020204030204"/>
                </a:rPr>
                <a:t>请给我一个奉献号</a:t>
              </a:r>
              <a:r>
                <a:rPr lang="en-NZ" sz="1200" b="0" i="0" u="none" strike="noStrike" kern="1200" cap="none" spc="0" baseline="0" dirty="0">
                  <a:solidFill>
                    <a:srgbClr val="000000"/>
                  </a:solidFill>
                  <a:uFillTx/>
                  <a:latin typeface="Calibri" panose="020F0502020204030204"/>
                </a:rPr>
                <a:t> </a:t>
              </a:r>
              <a:r>
                <a:rPr lang="en-NZ" sz="1000" b="0" i="1" u="none" strike="noStrike" kern="1200" cap="none" spc="0" baseline="0" dirty="0">
                  <a:solidFill>
                    <a:srgbClr val="000000"/>
                  </a:solidFill>
                  <a:uFillTx/>
                  <a:latin typeface="Calibri" panose="020F0502020204030204"/>
                </a:rPr>
                <a:t>(</a:t>
              </a:r>
              <a:r>
                <a:rPr lang="zh-CN" altLang="en-US" sz="1000" i="1" dirty="0">
                  <a:solidFill>
                    <a:srgbClr val="000000"/>
                  </a:solidFill>
                  <a:latin typeface="Calibri" panose="020F0502020204030204"/>
                </a:rPr>
                <a:t>并非必须，但如果您有了奉献号作为参考备注，请连贯一致地使用）</a:t>
              </a:r>
              <a:endParaRPr lang="en-NZ" altLang="zh-CN" sz="1000" i="1" dirty="0">
                <a:solidFill>
                  <a:srgbClr val="000000"/>
                </a:solidFill>
                <a:latin typeface="Calibri" panose="020F0502020204030204"/>
              </a:endParaRPr>
            </a:p>
            <a:p>
              <a:pPr marR="0" lvl="0" defTabSz="457200" rtl="0" fontAlgn="auto" hangingPunct="1">
                <a:lnSpc>
                  <a:spcPct val="100000"/>
                </a:lnSpc>
                <a:spcBef>
                  <a:spcPts val="0"/>
                </a:spcBef>
                <a:spcAft>
                  <a:spcPts val="0"/>
                </a:spcAft>
                <a:defRPr sz="1800" b="0" i="0" u="none" strike="noStrike" kern="0" cap="none" spc="0" baseline="0">
                  <a:solidFill>
                    <a:srgbClr val="000000"/>
                  </a:solidFill>
                  <a:uFillTx/>
                </a:defRPr>
              </a:pPr>
              <a:r>
                <a:rPr lang="en-NZ" sz="1000" b="0" i="1" u="none" strike="noStrike" kern="1200" cap="none" spc="0" baseline="0" dirty="0">
                  <a:solidFill>
                    <a:srgbClr val="000000"/>
                  </a:solidFill>
                  <a:uFillTx/>
                  <a:latin typeface="Calibri" panose="020F0502020204030204"/>
                </a:rPr>
                <a:t>				</a:t>
              </a:r>
              <a:r>
                <a:rPr lang="zh-CN" altLang="en-US" sz="1200" b="0" i="0" u="none" strike="noStrike" kern="1200" cap="none" spc="0" baseline="0" dirty="0">
                  <a:solidFill>
                    <a:srgbClr val="000000"/>
                  </a:solidFill>
                  <a:uFillTx/>
                  <a:latin typeface="Calibri" panose="020F0502020204030204"/>
                </a:rPr>
                <a:t>需要</a:t>
              </a:r>
              <a:r>
                <a:rPr lang="en-NZ" altLang="zh-CN" sz="1200" b="0" i="0" u="none" strike="noStrike" kern="1200" cap="none" spc="0" baseline="0" dirty="0">
                  <a:solidFill>
                    <a:srgbClr val="000000"/>
                  </a:solidFill>
                  <a:uFillTx/>
                  <a:latin typeface="Calibri" panose="020F0502020204030204"/>
                </a:rPr>
                <a:t>		</a:t>
              </a:r>
              <a:r>
                <a:rPr lang="zh-CN" altLang="en-US" sz="1200" b="0" i="0" u="none" strike="noStrike" kern="1200" cap="none" spc="0" baseline="0" dirty="0">
                  <a:solidFill>
                    <a:srgbClr val="000000"/>
                  </a:solidFill>
                  <a:uFillTx/>
                  <a:latin typeface="Calibri" panose="020F0502020204030204"/>
                </a:rPr>
                <a:t>不需要</a:t>
              </a:r>
              <a:endParaRPr lang="en-NZ" sz="1200" b="0" i="0" u="none" strike="noStrike" kern="1200" cap="none" spc="0" baseline="0" dirty="0">
                <a:solidFill>
                  <a:srgbClr val="000000"/>
                </a:solidFill>
                <a:uFillTx/>
                <a:latin typeface="Calibri" panose="020F0502020204030204"/>
              </a:endParaRPr>
            </a:p>
            <a:p>
              <a:pPr marL="171450" lvl="0" indent="-171450">
                <a:spcBef>
                  <a:spcPts val="600"/>
                </a:spcBef>
                <a:buFont typeface="Arial" panose="020B0604020202020204" pitchFamily="34" charset="0"/>
                <a:buChar char="•"/>
                <a:defRPr sz="1800" b="0" i="0" u="none" strike="noStrike" kern="0" cap="none" spc="0" baseline="0">
                  <a:solidFill>
                    <a:srgbClr val="000000"/>
                  </a:solidFill>
                  <a:uFillTx/>
                </a:defRPr>
              </a:pPr>
              <a:r>
                <a:rPr lang="zh-CN" altLang="en-US" sz="1200" dirty="0">
                  <a:solidFill>
                    <a:srgbClr val="000000"/>
                  </a:solidFill>
                  <a:latin typeface="Calibri" panose="020F0502020204030204"/>
                </a:rPr>
                <a:t>我需要奉献收据</a:t>
              </a:r>
              <a:r>
                <a:rPr lang="en-NZ" sz="1200" dirty="0">
                  <a:solidFill>
                    <a:srgbClr val="000000"/>
                  </a:solidFill>
                  <a:latin typeface="Calibri" panose="020F0502020204030204"/>
                </a:rPr>
                <a:t> </a:t>
              </a:r>
              <a:r>
                <a:rPr lang="en-NZ" sz="1000" i="1" dirty="0">
                  <a:solidFill>
                    <a:srgbClr val="000000"/>
                  </a:solidFill>
                  <a:latin typeface="Calibri" panose="020F0502020204030204"/>
                </a:rPr>
                <a:t>(</a:t>
              </a:r>
              <a:r>
                <a:rPr lang="zh-CN" altLang="en-US" sz="1000" i="1" dirty="0">
                  <a:solidFill>
                    <a:srgbClr val="000000"/>
                  </a:solidFill>
                  <a:latin typeface="Calibri" panose="020F0502020204030204"/>
                </a:rPr>
                <a:t>用作税务局退税，每个财务年度结束后开具）</a:t>
              </a:r>
              <a:br>
                <a:rPr lang="en-NZ" sz="1200" dirty="0">
                  <a:solidFill>
                    <a:srgbClr val="000000"/>
                  </a:solidFill>
                  <a:latin typeface="Calibri" panose="020F0502020204030204"/>
                </a:rPr>
              </a:br>
              <a:r>
                <a:rPr lang="zh-CN" altLang="en-US" sz="1200" dirty="0">
                  <a:solidFill>
                    <a:srgbClr val="000000"/>
                  </a:solidFill>
                  <a:latin typeface="Calibri" panose="020F0502020204030204"/>
                </a:rPr>
                <a:t>收据上请开具我的名字 </a:t>
              </a:r>
              <a:r>
                <a:rPr lang="en-NZ" sz="1000" i="1" dirty="0">
                  <a:solidFill>
                    <a:srgbClr val="000000"/>
                  </a:solidFill>
                  <a:latin typeface="Calibri" panose="020F0502020204030204"/>
                </a:rPr>
                <a:t>(</a:t>
              </a:r>
              <a:r>
                <a:rPr lang="zh-CN" altLang="en-US" sz="1000" i="1" dirty="0">
                  <a:solidFill>
                    <a:srgbClr val="000000"/>
                  </a:solidFill>
                  <a:latin typeface="Calibri" panose="020F0502020204030204"/>
                </a:rPr>
                <a:t>请拼写清晰</a:t>
              </a:r>
              <a:r>
                <a:rPr lang="en-NZ" sz="1000" i="1" dirty="0">
                  <a:solidFill>
                    <a:srgbClr val="000000"/>
                  </a:solidFill>
                  <a:latin typeface="Calibri" panose="020F0502020204030204"/>
                </a:rPr>
                <a:t>)</a:t>
              </a:r>
              <a:r>
                <a:rPr lang="zh-CN" altLang="en-US" sz="1200" dirty="0">
                  <a:solidFill>
                    <a:srgbClr val="000000"/>
                  </a:solidFill>
                  <a:latin typeface="Calibri" panose="020F0502020204030204"/>
                </a:rPr>
                <a:t>：</a:t>
              </a:r>
              <a:endParaRPr lang="en-NZ" sz="1200" dirty="0">
                <a:solidFill>
                  <a:srgbClr val="000000"/>
                </a:solidFill>
                <a:latin typeface="Calibri" panose="020F0502020204030204"/>
              </a:endParaRP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t>
              </a:r>
              <a:r>
                <a:rPr lang="zh-CN" altLang="en-US" sz="1200" dirty="0">
                  <a:solidFill>
                    <a:srgbClr val="000000"/>
                  </a:solidFill>
                  <a:latin typeface="Calibri" panose="020F0502020204030204"/>
                </a:rPr>
                <a:t>并发至我的电邮信箱</a:t>
              </a:r>
              <a:r>
                <a:rPr lang="zh-CN" altLang="en-US" sz="1000" i="1" dirty="0">
                  <a:solidFill>
                    <a:srgbClr val="000000"/>
                  </a:solidFill>
                  <a:latin typeface="Calibri" panose="020F0502020204030204"/>
                </a:rPr>
                <a:t>（请拼写清晰）</a:t>
              </a:r>
              <a:r>
                <a:rPr lang="en-NZ" sz="1200" b="0" i="0" u="none" strike="noStrike" kern="1200" cap="none" spc="0" baseline="0" dirty="0">
                  <a:solidFill>
                    <a:srgbClr val="000000"/>
                  </a:solidFill>
                  <a:uFillTx/>
                  <a:latin typeface="Calibri" panose="020F0502020204030204"/>
                </a:rPr>
                <a:t>:</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zh-CN" altLang="en-US" sz="1200" b="1" i="0" u="none" strike="noStrike" kern="1200" cap="none" spc="0" baseline="0" dirty="0">
                  <a:solidFill>
                    <a:srgbClr val="000000"/>
                  </a:solidFill>
                  <a:uFillTx/>
                  <a:latin typeface="Calibri" panose="020F0502020204030204"/>
                </a:rPr>
                <a:t>一般</a:t>
              </a:r>
              <a:r>
                <a:rPr lang="en-NZ" altLang="zh-CN" sz="1200" b="1" i="0" u="none" strike="noStrike" kern="1200" cap="none" spc="0" baseline="0" dirty="0">
                  <a:solidFill>
                    <a:srgbClr val="000000"/>
                  </a:solidFill>
                  <a:uFillTx/>
                  <a:latin typeface="Calibri" panose="020F0502020204030204"/>
                </a:rPr>
                <a:t>/</a:t>
              </a:r>
              <a:r>
                <a:rPr lang="zh-CN" altLang="en-US" sz="1200" b="1" i="0" u="none" strike="noStrike" kern="1200" cap="none" spc="0" baseline="0" dirty="0">
                  <a:solidFill>
                    <a:srgbClr val="000000"/>
                  </a:solidFill>
                  <a:uFillTx/>
                  <a:latin typeface="Calibri" panose="020F0502020204030204"/>
                </a:rPr>
                <a:t>什一奉献</a:t>
              </a:r>
              <a:r>
                <a:rPr lang="en-NZ" altLang="zh-CN" sz="1200" b="1" dirty="0">
                  <a:solidFill>
                    <a:srgbClr val="000000"/>
                  </a:solidFill>
                  <a:latin typeface="Calibri" panose="020F0502020204030204"/>
                </a:rPr>
                <a:t>   </a:t>
              </a:r>
              <a:r>
                <a:rPr lang="en-NZ" sz="1400" b="1" i="0" u="none" strike="noStrike" kern="1200" cap="none" spc="0" baseline="0" dirty="0">
                  <a:solidFill>
                    <a:srgbClr val="000000"/>
                  </a:solidFill>
                  <a:uFillTx/>
                  <a:latin typeface="Calibri" panose="020F0502020204030204"/>
                </a:rPr>
                <a:t>12-3050-0301948-00</a:t>
              </a:r>
              <a:r>
                <a:rPr lang="zh-CN" altLang="en-US" sz="1200" b="1" i="0" u="none" strike="noStrike" kern="1200" cap="none" spc="0" baseline="0" dirty="0">
                  <a:solidFill>
                    <a:srgbClr val="000000"/>
                  </a:solidFill>
                  <a:uFillTx/>
                  <a:latin typeface="Calibri" panose="020F0502020204030204"/>
                </a:rPr>
                <a:t>；食品银行 </a:t>
              </a:r>
              <a:r>
                <a:rPr lang="en-NZ" sz="1200" b="1" i="0" u="none" strike="noStrike" kern="1200" cap="none" spc="0" baseline="0" dirty="0">
                  <a:solidFill>
                    <a:srgbClr val="000000"/>
                  </a:solidFill>
                  <a:uFillTx/>
                  <a:latin typeface="Calibri" panose="020F0502020204030204"/>
                </a:rPr>
                <a:t> -03</a:t>
              </a:r>
              <a:r>
                <a:rPr lang="zh-CN" altLang="en-US" sz="1200" b="1" i="0" u="none" strike="noStrike" kern="1200" cap="none" spc="0" baseline="0" dirty="0">
                  <a:solidFill>
                    <a:srgbClr val="000000"/>
                  </a:solidFill>
                  <a:uFillTx/>
                  <a:latin typeface="Calibri" panose="020F0502020204030204"/>
                </a:rPr>
                <a:t>；外展事工</a:t>
              </a:r>
              <a:r>
                <a:rPr lang="en-NZ" sz="1200" b="1" i="0" u="none" strike="noStrike" kern="1200" cap="none" spc="0" baseline="0" dirty="0">
                  <a:solidFill>
                    <a:srgbClr val="000000"/>
                  </a:solidFill>
                  <a:uFillTx/>
                  <a:latin typeface="Calibri" panose="020F0502020204030204"/>
                </a:rPr>
                <a:t>  -04</a:t>
              </a:r>
            </a:p>
          </p:txBody>
        </p:sp>
        <p:cxnSp>
          <p:nvCxnSpPr>
            <p:cNvPr id="31" name="Straight Connector 30">
              <a:extLst>
                <a:ext uri="{FF2B5EF4-FFF2-40B4-BE49-F238E27FC236}">
                  <a16:creationId xmlns:a16="http://schemas.microsoft.com/office/drawing/2014/main" id="{E1FB9B0D-8015-42E9-A8B8-3EC7EE3775B2}"/>
                </a:ext>
              </a:extLst>
            </p:cNvPr>
            <p:cNvCxnSpPr>
              <a:cxnSpLocks/>
            </p:cNvCxnSpPr>
            <p:nvPr/>
          </p:nvCxnSpPr>
          <p:spPr>
            <a:xfrm>
              <a:off x="2616737" y="7441894"/>
              <a:ext cx="31217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95AF974-D41D-45D0-B6E9-DAF121D1898B}"/>
                </a:ext>
              </a:extLst>
            </p:cNvPr>
            <p:cNvCxnSpPr>
              <a:cxnSpLocks/>
            </p:cNvCxnSpPr>
            <p:nvPr/>
          </p:nvCxnSpPr>
          <p:spPr>
            <a:xfrm>
              <a:off x="2616737" y="7911483"/>
              <a:ext cx="3121766" cy="0"/>
            </a:xfrm>
            <a:prstGeom prst="line">
              <a:avLst/>
            </a:prstGeom>
          </p:spPr>
          <p:style>
            <a:lnRef idx="1">
              <a:schemeClr val="accent1"/>
            </a:lnRef>
            <a:fillRef idx="0">
              <a:schemeClr val="accent1"/>
            </a:fillRef>
            <a:effectRef idx="0">
              <a:schemeClr val="accent1"/>
            </a:effectRef>
            <a:fontRef idx="minor">
              <a:schemeClr val="tx1"/>
            </a:fontRef>
          </p:style>
        </p:cxnSp>
        <p:pic>
          <p:nvPicPr>
            <p:cNvPr id="33" name="Picture 32">
              <a:extLst>
                <a:ext uri="{FF2B5EF4-FFF2-40B4-BE49-F238E27FC236}">
                  <a16:creationId xmlns:a16="http://schemas.microsoft.com/office/drawing/2014/main" id="{83761043-FDA2-4CA4-8451-68A90B6C5926}"/>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14181"/>
            <a:stretch/>
          </p:blipFill>
          <p:spPr>
            <a:xfrm>
              <a:off x="304286" y="5904121"/>
              <a:ext cx="594371" cy="507813"/>
            </a:xfrm>
            <a:prstGeom prst="rect">
              <a:avLst/>
            </a:prstGeom>
          </p:spPr>
        </p:pic>
      </p:grpSp>
      <p:sp>
        <p:nvSpPr>
          <p:cNvPr id="4" name="Rectangle: Rounded Corners 3">
            <a:extLst>
              <a:ext uri="{FF2B5EF4-FFF2-40B4-BE49-F238E27FC236}">
                <a16:creationId xmlns:a16="http://schemas.microsoft.com/office/drawing/2014/main" id="{C8610AB7-9E25-7A24-A98C-4DD54851F4DB}"/>
              </a:ext>
            </a:extLst>
          </p:cNvPr>
          <p:cNvSpPr/>
          <p:nvPr/>
        </p:nvSpPr>
        <p:spPr>
          <a:xfrm>
            <a:off x="6161465" y="2624180"/>
            <a:ext cx="2676855" cy="107091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400" b="1" u="sng" dirty="0">
                <a:solidFill>
                  <a:schemeClr val="tx1"/>
                </a:solidFill>
              </a:rPr>
              <a:t>所有的生命小组</a:t>
            </a:r>
            <a:r>
              <a:rPr lang="en-NZ" altLang="zh-CN" sz="1400" b="1" u="sng" dirty="0">
                <a:solidFill>
                  <a:schemeClr val="tx1"/>
                </a:solidFill>
              </a:rPr>
              <a:t>&amp;</a:t>
            </a:r>
          </a:p>
          <a:p>
            <a:pPr algn="ctr"/>
            <a:r>
              <a:rPr lang="zh-CN" altLang="en-US" sz="1400" b="1" u="sng" dirty="0">
                <a:solidFill>
                  <a:schemeClr val="tx1"/>
                </a:solidFill>
              </a:rPr>
              <a:t>儿童主日学</a:t>
            </a:r>
            <a:r>
              <a:rPr lang="en-NZ" altLang="zh-CN" sz="1400" b="1" u="sng" dirty="0">
                <a:solidFill>
                  <a:schemeClr val="tx1"/>
                </a:solidFill>
              </a:rPr>
              <a:t>&amp;</a:t>
            </a:r>
            <a:r>
              <a:rPr lang="zh-CN" altLang="en-US" sz="1400" b="1" u="sng" dirty="0">
                <a:solidFill>
                  <a:schemeClr val="tx1"/>
                </a:solidFill>
              </a:rPr>
              <a:t>青少年团契将放假，恢复时间请关注教会通知</a:t>
            </a:r>
            <a:endParaRPr lang="en-US" altLang="zh-CN" sz="500" dirty="0">
              <a:solidFill>
                <a:schemeClr val="tx1"/>
              </a:solidFill>
            </a:endParaRPr>
          </a:p>
          <a:p>
            <a:pPr algn="ctr"/>
            <a:endParaRPr lang="en-NZ" altLang="zh-CN" sz="500" dirty="0">
              <a:solidFill>
                <a:schemeClr val="tx1"/>
              </a:solidFill>
            </a:endParaRPr>
          </a:p>
        </p:txBody>
      </p:sp>
      <p:sp>
        <p:nvSpPr>
          <p:cNvPr id="3" name="Rectangle: Rounded Corners 2">
            <a:extLst>
              <a:ext uri="{FF2B5EF4-FFF2-40B4-BE49-F238E27FC236}">
                <a16:creationId xmlns:a16="http://schemas.microsoft.com/office/drawing/2014/main" id="{1F41332F-53C8-8FC9-F007-98200CBAFA5B}"/>
              </a:ext>
            </a:extLst>
          </p:cNvPr>
          <p:cNvSpPr/>
          <p:nvPr/>
        </p:nvSpPr>
        <p:spPr>
          <a:xfrm>
            <a:off x="6162732" y="4013647"/>
            <a:ext cx="2676855" cy="856276"/>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400" b="1" u="sng" dirty="0">
                <a:solidFill>
                  <a:schemeClr val="tx1"/>
                </a:solidFill>
              </a:rPr>
              <a:t>教会办公室将于</a:t>
            </a:r>
            <a:endParaRPr lang="en-NZ" altLang="zh-CN" sz="1400" b="1" u="sng" dirty="0">
              <a:solidFill>
                <a:schemeClr val="tx1"/>
              </a:solidFill>
            </a:endParaRPr>
          </a:p>
          <a:p>
            <a:pPr algn="ctr"/>
            <a:r>
              <a:rPr lang="en-NZ" altLang="zh-CN" sz="1400" b="1" u="sng" dirty="0">
                <a:solidFill>
                  <a:schemeClr val="tx1"/>
                </a:solidFill>
              </a:rPr>
              <a:t>12</a:t>
            </a:r>
            <a:r>
              <a:rPr lang="zh-CN" altLang="en-US" sz="1400" b="1" u="sng" dirty="0">
                <a:solidFill>
                  <a:schemeClr val="tx1"/>
                </a:solidFill>
              </a:rPr>
              <a:t>月</a:t>
            </a:r>
            <a:r>
              <a:rPr lang="en-NZ" altLang="zh-CN" sz="1400" b="1" u="sng" dirty="0">
                <a:solidFill>
                  <a:schemeClr val="tx1"/>
                </a:solidFill>
              </a:rPr>
              <a:t>23</a:t>
            </a:r>
            <a:r>
              <a:rPr lang="zh-CN" altLang="en-US" sz="1400" b="1" u="sng" dirty="0">
                <a:solidFill>
                  <a:schemeClr val="tx1"/>
                </a:solidFill>
              </a:rPr>
              <a:t>日</a:t>
            </a:r>
            <a:r>
              <a:rPr lang="en-NZ" altLang="zh-CN" sz="1400" b="1" u="sng" dirty="0">
                <a:solidFill>
                  <a:schemeClr val="tx1"/>
                </a:solidFill>
              </a:rPr>
              <a:t>-1</a:t>
            </a:r>
            <a:r>
              <a:rPr lang="zh-CN" altLang="en-US" sz="1400" b="1" u="sng" dirty="0">
                <a:solidFill>
                  <a:schemeClr val="tx1"/>
                </a:solidFill>
              </a:rPr>
              <a:t>月</a:t>
            </a:r>
            <a:r>
              <a:rPr lang="en-NZ" altLang="zh-CN" sz="1400" b="1" u="sng" dirty="0">
                <a:solidFill>
                  <a:schemeClr val="tx1"/>
                </a:solidFill>
              </a:rPr>
              <a:t>9</a:t>
            </a:r>
            <a:r>
              <a:rPr lang="zh-CN" altLang="en-US" sz="1400" b="1" u="sng" dirty="0">
                <a:solidFill>
                  <a:schemeClr val="tx1"/>
                </a:solidFill>
              </a:rPr>
              <a:t>日放假</a:t>
            </a:r>
            <a:endParaRPr lang="en-NZ" altLang="zh-CN" sz="500" dirty="0">
              <a:solidFill>
                <a:schemeClr val="tx1"/>
              </a:solidFill>
            </a:endParaRPr>
          </a:p>
        </p:txBody>
      </p:sp>
      <p:sp>
        <p:nvSpPr>
          <p:cNvPr id="9" name="Rectangle: Rounded Corners 8">
            <a:extLst>
              <a:ext uri="{FF2B5EF4-FFF2-40B4-BE49-F238E27FC236}">
                <a16:creationId xmlns:a16="http://schemas.microsoft.com/office/drawing/2014/main" id="{17561C8E-ECE0-E30F-9F18-7E77996A30B7}"/>
              </a:ext>
            </a:extLst>
          </p:cNvPr>
          <p:cNvSpPr/>
          <p:nvPr/>
        </p:nvSpPr>
        <p:spPr>
          <a:xfrm>
            <a:off x="6161465" y="5237344"/>
            <a:ext cx="2676855" cy="185318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400" b="1" u="sng" dirty="0">
                <a:solidFill>
                  <a:schemeClr val="tx1"/>
                </a:solidFill>
              </a:rPr>
              <a:t>婚姻课程</a:t>
            </a:r>
            <a:endParaRPr lang="en-NZ" altLang="zh-CN" sz="500" dirty="0">
              <a:solidFill>
                <a:schemeClr val="tx1"/>
              </a:solidFill>
            </a:endParaRPr>
          </a:p>
          <a:p>
            <a:pPr algn="ctr"/>
            <a:endParaRPr lang="en-NZ" altLang="zh-CN" sz="500" dirty="0">
              <a:solidFill>
                <a:schemeClr val="tx1"/>
              </a:solidFill>
            </a:endParaRPr>
          </a:p>
          <a:p>
            <a:pPr algn="ctr"/>
            <a:r>
              <a:rPr lang="zh-CN" altLang="en-US" sz="1200" dirty="0">
                <a:solidFill>
                  <a:schemeClr val="tx1"/>
                </a:solidFill>
              </a:rPr>
              <a:t>时间</a:t>
            </a:r>
            <a:r>
              <a:rPr lang="en-US" altLang="zh-CN" sz="1200" dirty="0">
                <a:solidFill>
                  <a:schemeClr val="tx1"/>
                </a:solidFill>
              </a:rPr>
              <a:t>: </a:t>
            </a:r>
            <a:r>
              <a:rPr lang="en-NZ" altLang="zh-CN" sz="1200" dirty="0">
                <a:solidFill>
                  <a:schemeClr val="tx1"/>
                </a:solidFill>
              </a:rPr>
              <a:t>3</a:t>
            </a:r>
            <a:r>
              <a:rPr lang="zh-CN" altLang="en-US" sz="1200" dirty="0">
                <a:solidFill>
                  <a:schemeClr val="tx1"/>
                </a:solidFill>
              </a:rPr>
              <a:t>月</a:t>
            </a:r>
            <a:r>
              <a:rPr lang="en-NZ" altLang="zh-CN" sz="1200" dirty="0">
                <a:solidFill>
                  <a:schemeClr val="tx1"/>
                </a:solidFill>
              </a:rPr>
              <a:t>3</a:t>
            </a:r>
            <a:r>
              <a:rPr lang="zh-CN" altLang="en-US" sz="1200" dirty="0">
                <a:solidFill>
                  <a:schemeClr val="tx1"/>
                </a:solidFill>
              </a:rPr>
              <a:t>号</a:t>
            </a:r>
            <a:r>
              <a:rPr lang="en-NZ" altLang="zh-CN" sz="1200" dirty="0">
                <a:solidFill>
                  <a:schemeClr val="tx1"/>
                </a:solidFill>
              </a:rPr>
              <a:t>-4</a:t>
            </a:r>
            <a:r>
              <a:rPr lang="zh-CN" altLang="en-US" sz="1200" dirty="0">
                <a:solidFill>
                  <a:schemeClr val="tx1"/>
                </a:solidFill>
              </a:rPr>
              <a:t>月</a:t>
            </a:r>
            <a:r>
              <a:rPr lang="en-NZ" altLang="zh-CN" sz="1200" dirty="0">
                <a:solidFill>
                  <a:schemeClr val="tx1"/>
                </a:solidFill>
              </a:rPr>
              <a:t>28</a:t>
            </a:r>
            <a:r>
              <a:rPr lang="zh-CN" altLang="en-US" sz="1200" dirty="0">
                <a:solidFill>
                  <a:schemeClr val="tx1"/>
                </a:solidFill>
              </a:rPr>
              <a:t>号</a:t>
            </a:r>
            <a:endParaRPr lang="en-NZ" altLang="zh-CN" sz="1200" dirty="0">
              <a:solidFill>
                <a:schemeClr val="tx1"/>
              </a:solidFill>
            </a:endParaRPr>
          </a:p>
          <a:p>
            <a:pPr algn="ctr"/>
            <a:r>
              <a:rPr lang="zh-CN" altLang="en-US" sz="1200" dirty="0">
                <a:solidFill>
                  <a:schemeClr val="tx1"/>
                </a:solidFill>
              </a:rPr>
              <a:t>每周日 下午</a:t>
            </a:r>
            <a:r>
              <a:rPr lang="en-NZ" altLang="zh-CN" sz="1200" dirty="0">
                <a:solidFill>
                  <a:schemeClr val="tx1"/>
                </a:solidFill>
              </a:rPr>
              <a:t>2-4:30 </a:t>
            </a:r>
            <a:r>
              <a:rPr lang="zh-CN" altLang="en-US" sz="1200" dirty="0">
                <a:solidFill>
                  <a:schemeClr val="tx1"/>
                </a:solidFill>
              </a:rPr>
              <a:t>点</a:t>
            </a:r>
            <a:endParaRPr lang="en-NZ" altLang="zh-CN" sz="1200" dirty="0">
              <a:solidFill>
                <a:schemeClr val="tx1"/>
              </a:solidFill>
            </a:endParaRPr>
          </a:p>
          <a:p>
            <a:pPr algn="ctr"/>
            <a:r>
              <a:rPr lang="zh-CN" altLang="en-US" sz="1200" dirty="0">
                <a:solidFill>
                  <a:schemeClr val="tx1"/>
                </a:solidFill>
              </a:rPr>
              <a:t>连续</a:t>
            </a:r>
            <a:r>
              <a:rPr lang="en-NZ" altLang="zh-CN" sz="1200" dirty="0">
                <a:solidFill>
                  <a:schemeClr val="tx1"/>
                </a:solidFill>
              </a:rPr>
              <a:t>9</a:t>
            </a:r>
            <a:r>
              <a:rPr lang="zh-CN" altLang="en-US" sz="1200" dirty="0">
                <a:solidFill>
                  <a:schemeClr val="tx1"/>
                </a:solidFill>
              </a:rPr>
              <a:t>周，在</a:t>
            </a:r>
            <a:r>
              <a:rPr lang="en-NZ" altLang="zh-CN" sz="1200" dirty="0">
                <a:solidFill>
                  <a:schemeClr val="tx1"/>
                </a:solidFill>
              </a:rPr>
              <a:t>@MBCC</a:t>
            </a:r>
            <a:r>
              <a:rPr lang="zh-CN" altLang="en-US" sz="1200" dirty="0">
                <a:solidFill>
                  <a:schemeClr val="tx1"/>
                </a:solidFill>
              </a:rPr>
              <a:t>举行</a:t>
            </a:r>
            <a:br>
              <a:rPr lang="en-US" altLang="zh-CN" sz="1200" dirty="0">
                <a:solidFill>
                  <a:schemeClr val="tx1"/>
                </a:solidFill>
              </a:rPr>
            </a:br>
            <a:r>
              <a:rPr lang="zh-CN" altLang="en-US" sz="1200" dirty="0">
                <a:solidFill>
                  <a:schemeClr val="tx1"/>
                </a:solidFill>
              </a:rPr>
              <a:t>课程费用：免费</a:t>
            </a:r>
            <a:endParaRPr lang="en-NZ" altLang="zh-CN" sz="1200" dirty="0">
              <a:solidFill>
                <a:schemeClr val="tx1"/>
              </a:solidFill>
            </a:endParaRPr>
          </a:p>
          <a:p>
            <a:pPr algn="ctr"/>
            <a:r>
              <a:rPr lang="zh-CN" altLang="en-US" sz="1200" dirty="0">
                <a:solidFill>
                  <a:schemeClr val="tx1"/>
                </a:solidFill>
              </a:rPr>
              <a:t>书本材料费：每对夫妇共</a:t>
            </a:r>
            <a:r>
              <a:rPr lang="en-NZ" altLang="zh-CN" sz="1200" dirty="0">
                <a:solidFill>
                  <a:schemeClr val="tx1"/>
                </a:solidFill>
              </a:rPr>
              <a:t>60</a:t>
            </a:r>
            <a:r>
              <a:rPr lang="zh-CN" altLang="en-US" sz="1200" dirty="0">
                <a:solidFill>
                  <a:schemeClr val="tx1"/>
                </a:solidFill>
              </a:rPr>
              <a:t>元</a:t>
            </a:r>
            <a:endParaRPr lang="en-NZ" altLang="zh-CN" sz="1200" dirty="0">
              <a:solidFill>
                <a:schemeClr val="tx1"/>
              </a:solidFill>
            </a:endParaRPr>
          </a:p>
          <a:p>
            <a:pPr algn="ctr"/>
            <a:r>
              <a:rPr lang="zh-CN" altLang="en-US" sz="1200" dirty="0">
                <a:solidFill>
                  <a:schemeClr val="tx1"/>
                </a:solidFill>
              </a:rPr>
              <a:t>请向</a:t>
            </a:r>
            <a:r>
              <a:rPr lang="en-NZ" altLang="zh-CN" sz="1200" dirty="0">
                <a:solidFill>
                  <a:schemeClr val="tx1"/>
                </a:solidFill>
              </a:rPr>
              <a:t> J</a:t>
            </a:r>
            <a:r>
              <a:rPr lang="en-US" altLang="zh-CN" sz="1200" dirty="0" err="1">
                <a:solidFill>
                  <a:schemeClr val="tx1"/>
                </a:solidFill>
              </a:rPr>
              <a:t>ohn</a:t>
            </a:r>
            <a:r>
              <a:rPr lang="en-US" altLang="zh-CN" sz="1200" dirty="0">
                <a:solidFill>
                  <a:schemeClr val="tx1"/>
                </a:solidFill>
              </a:rPr>
              <a:t> Ding </a:t>
            </a:r>
            <a:r>
              <a:rPr lang="zh-CN" altLang="en-US" sz="1200" dirty="0">
                <a:solidFill>
                  <a:schemeClr val="tx1"/>
                </a:solidFill>
              </a:rPr>
              <a:t>和 </a:t>
            </a:r>
            <a:r>
              <a:rPr lang="en-NZ" altLang="zh-CN" sz="1200" dirty="0">
                <a:solidFill>
                  <a:schemeClr val="tx1"/>
                </a:solidFill>
              </a:rPr>
              <a:t>V</a:t>
            </a:r>
            <a:r>
              <a:rPr lang="en-US" altLang="zh-CN" sz="1200" dirty="0" err="1">
                <a:solidFill>
                  <a:schemeClr val="tx1"/>
                </a:solidFill>
              </a:rPr>
              <a:t>yviane</a:t>
            </a:r>
            <a:r>
              <a:rPr lang="en-US" altLang="zh-CN" sz="1200" dirty="0">
                <a:solidFill>
                  <a:schemeClr val="tx1"/>
                </a:solidFill>
              </a:rPr>
              <a:t> Ding </a:t>
            </a:r>
            <a:r>
              <a:rPr lang="zh-CN" altLang="en-US" sz="1200" dirty="0">
                <a:solidFill>
                  <a:schemeClr val="tx1"/>
                </a:solidFill>
              </a:rPr>
              <a:t>报名：</a:t>
            </a:r>
            <a:endParaRPr lang="en-NZ" altLang="zh-CN" sz="1200" dirty="0">
              <a:solidFill>
                <a:schemeClr val="tx1"/>
              </a:solidFill>
            </a:endParaRPr>
          </a:p>
          <a:p>
            <a:pPr algn="ctr"/>
            <a:r>
              <a:rPr lang="en-US" altLang="zh-CN" sz="1200" dirty="0">
                <a:solidFill>
                  <a:schemeClr val="tx1"/>
                </a:solidFill>
              </a:rPr>
              <a:t>Heartsanctuary.nz@gmail.com</a:t>
            </a:r>
          </a:p>
        </p:txBody>
      </p:sp>
    </p:spTree>
    <p:extLst>
      <p:ext uri="{BB962C8B-B14F-4D97-AF65-F5344CB8AC3E}">
        <p14:creationId xmlns:p14="http://schemas.microsoft.com/office/powerpoint/2010/main" val="8963215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93398</TotalTime>
  <Words>1844</Words>
  <Application>Microsoft Office PowerPoint</Application>
  <PresentationFormat>Custom</PresentationFormat>
  <Paragraphs>122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等线</vt:lpstr>
      <vt:lpstr>system-ui</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Wendy Liu</cp:lastModifiedBy>
  <cp:revision>2872</cp:revision>
  <cp:lastPrinted>2023-12-15T00:11:22Z</cp:lastPrinted>
  <dcterms:created xsi:type="dcterms:W3CDTF">2016-04-12T21:55:16Z</dcterms:created>
  <dcterms:modified xsi:type="dcterms:W3CDTF">2023-12-29T22:52:01Z</dcterms:modified>
</cp:coreProperties>
</file>