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73" d="100"/>
          <a:sy n="73" d="100"/>
        </p:scale>
        <p:origin x="84" y="150"/>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9/02/2024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9/02/2024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9/02/2024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9/02/2024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9/02/2024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9/02/2024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9/02/2024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9/02/2024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9/02/2024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9/02/2024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9/02/2024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9/02/2024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9/02/2024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Sufficient Grace </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Luke 5</a:t>
            </a:r>
            <a:r>
              <a:rPr lang="en-NZ" altLang="zh-CN" sz="2200" b="1" dirty="0">
                <a:solidFill>
                  <a:schemeClr val="tx1"/>
                </a:solidFill>
              </a:rPr>
              <a:t>:1-10</a:t>
            </a:r>
            <a:endParaRPr lang="fr-FR" altLang="zh-CN" sz="2200" b="1" dirty="0">
              <a:solidFill>
                <a:schemeClr val="tx1"/>
              </a:solidFill>
            </a:endParaRP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Bijoy</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11 F</a:t>
            </a:r>
            <a:r>
              <a:rPr lang="en-US" altLang="zh-CN" sz="2400" b="1" i="0" u="none" strike="noStrike" kern="1200" cap="none" spc="0" baseline="0" dirty="0">
                <a:solidFill>
                  <a:srgbClr val="000000"/>
                </a:solidFill>
                <a:uFillTx/>
                <a:latin typeface="Calibri" panose="020F0502020204030204"/>
              </a:rPr>
              <a:t>ebruary</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701702" y="353102"/>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040367"/>
            <a:ext cx="5913166" cy="2508379"/>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Luke 5: 1-10 </a:t>
            </a:r>
            <a:endParaRPr lang="en-NZ" sz="500" dirty="0"/>
          </a:p>
          <a:p>
            <a:pPr algn="just">
              <a:defRPr sz="1800" b="0" i="0" u="none" strike="noStrike" kern="0" cap="none" spc="0" baseline="0">
                <a:solidFill>
                  <a:srgbClr val="000000"/>
                </a:solidFill>
                <a:uFillTx/>
              </a:defRPr>
            </a:pPr>
            <a:r>
              <a:rPr lang="en-US" sz="1100" dirty="0"/>
              <a:t>One day as Jesus was standing by the Lake of Gennesaret, the people were crowding around him and listening to the word of God. 2 He saw at the water’s edge two boats, left there by the fishermen, who were washing their nets. 3 He got into one of the boats, the one belonging to Simon, and asked him to put out a little from shore. Then he sat down and taught the people from the boat.</a:t>
            </a:r>
          </a:p>
          <a:p>
            <a:pPr algn="just">
              <a:defRPr sz="1800" b="0" i="0" u="none" strike="noStrike" kern="0" cap="none" spc="0" baseline="0">
                <a:solidFill>
                  <a:srgbClr val="000000"/>
                </a:solidFill>
                <a:uFillTx/>
              </a:defRPr>
            </a:pPr>
            <a:r>
              <a:rPr lang="en-US" sz="1100" dirty="0"/>
              <a:t>4 When he had finished speaking, he said to Simon, “Put out into deep water, and let down the nets for a catch.” 5 Simon answered, “Master, we’ve worked hard all night and haven’t caught anything. But because you say so, I will let down the nets.” 6 When they had done so, they caught such a large number of fish that their nets began to break. 7 So they </a:t>
            </a:r>
            <a:r>
              <a:rPr lang="en-US" sz="1100" dirty="0" err="1"/>
              <a:t>signalled</a:t>
            </a:r>
            <a:r>
              <a:rPr lang="en-US" sz="1100" dirty="0"/>
              <a:t> their partners in the other boat to come and help them, and they came and filled both boats so full that they began to sink. 8 When Simon Peter saw this, he fell at Jesus’ knees and said, “Go away from me, Lord; I am a sinful man!” 9 For he and all his companions were astonished at the catch of fish they had taken, 10 and so were James and John, the sons of Zebedee, Simon’s partners. Then Jesus said to Simon, “Don’t be afraid; from now on you will fish for people.”</a:t>
            </a: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2004120794"/>
              </p:ext>
            </p:extLst>
          </p:nvPr>
        </p:nvGraphicFramePr>
        <p:xfrm>
          <a:off x="4025074" y="3418427"/>
          <a:ext cx="2083117" cy="2780748"/>
        </p:xfrm>
        <a:graphic>
          <a:graphicData uri="http://schemas.openxmlformats.org/drawingml/2006/table">
            <a:tbl>
              <a:tblPr/>
              <a:tblGrid>
                <a:gridCol w="1120072">
                  <a:extLst>
                    <a:ext uri="{9D8B030D-6E8A-4147-A177-3AD203B41FA5}">
                      <a16:colId xmlns:a16="http://schemas.microsoft.com/office/drawing/2014/main" val="2098118127"/>
                    </a:ext>
                  </a:extLst>
                </a:gridCol>
                <a:gridCol w="963045">
                  <a:extLst>
                    <a:ext uri="{9D8B030D-6E8A-4147-A177-3AD203B41FA5}">
                      <a16:colId xmlns:a16="http://schemas.microsoft.com/office/drawing/2014/main" val="588163276"/>
                    </a:ext>
                  </a:extLst>
                </a:gridCol>
              </a:tblGrid>
              <a:tr h="320041">
                <a:tc>
                  <a:txBody>
                    <a:bodyPr/>
                    <a:lstStyle/>
                    <a:p>
                      <a:pPr algn="l"/>
                      <a:r>
                        <a:rPr lang="en-NZ" sz="1100" b="0" i="0" dirty="0">
                          <a:effectLst/>
                        </a:rPr>
                        <a:t>10/40 window</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Yes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22945">
                <a:tc>
                  <a:txBody>
                    <a:bodyPr/>
                    <a:lstStyle/>
                    <a:p>
                      <a:pPr algn="l"/>
                      <a:r>
                        <a:rPr lang="en-NZ" sz="11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77,000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29855">
                <a:tc>
                  <a:txBody>
                    <a:bodyPr/>
                    <a:lstStyle/>
                    <a:p>
                      <a:pPr algn="l"/>
                      <a:r>
                        <a:rPr lang="en-NZ" sz="11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77,000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84366">
                <a:tc>
                  <a:txBody>
                    <a:bodyPr/>
                    <a:lstStyle/>
                    <a:p>
                      <a:pPr algn="l"/>
                      <a:r>
                        <a:rPr lang="en-NZ" sz="11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t>Tamazight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22945">
                <a:tc>
                  <a:txBody>
                    <a:bodyPr/>
                    <a:lstStyle/>
                    <a:p>
                      <a:pPr algn="l"/>
                      <a:r>
                        <a:rPr lang="en-NZ" sz="11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59004">
                <a:tc>
                  <a:txBody>
                    <a:bodyPr/>
                    <a:lstStyle/>
                    <a:p>
                      <a:pPr algn="l"/>
                      <a:r>
                        <a:rPr lang="en-NZ" sz="11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Portions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25333">
                <a:tc>
                  <a:txBody>
                    <a:bodyPr/>
                    <a:lstStyle/>
                    <a:p>
                      <a:pPr algn="l"/>
                      <a:r>
                        <a:rPr lang="en-NZ" sz="11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 </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22945">
                <a:tc>
                  <a:txBody>
                    <a:bodyPr/>
                    <a:lstStyle/>
                    <a:p>
                      <a:pPr algn="l"/>
                      <a:r>
                        <a:rPr lang="en-NZ" sz="11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38990">
                <a:tc>
                  <a:txBody>
                    <a:bodyPr/>
                    <a:lstStyle/>
                    <a:p>
                      <a:pPr algn="l"/>
                      <a:r>
                        <a:rPr lang="en-NZ" sz="11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22945">
                <a:tc>
                  <a:txBody>
                    <a:bodyPr/>
                    <a:lstStyle/>
                    <a:p>
                      <a:pPr algn="l"/>
                      <a:r>
                        <a:rPr lang="en-NZ" sz="1100" b="0" dirty="0">
                          <a:effectLst/>
                        </a:rPr>
                        <a:t>S</a:t>
                      </a:r>
                      <a:r>
                        <a:rPr lang="en-US" altLang="zh-CN" sz="1100" b="0" dirty="0">
                          <a:effectLst/>
                        </a:rPr>
                        <a:t>tatus</a:t>
                      </a:r>
                      <a:endParaRPr lang="en-NZ" sz="11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dirty="0">
                          <a:effectLst/>
                        </a:rPr>
                        <a:t>U</a:t>
                      </a:r>
                      <a:r>
                        <a:rPr lang="en-US" altLang="zh-CN" sz="1100" b="0" dirty="0" err="1">
                          <a:effectLst/>
                        </a:rPr>
                        <a:t>nreached</a:t>
                      </a:r>
                      <a:endParaRPr lang="en-NZ" sz="11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231379">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128907" y="383431"/>
            <a:ext cx="2423621" cy="3262432"/>
          </a:xfrm>
          <a:prstGeom prst="rect">
            <a:avLst/>
          </a:prstGeom>
          <a:noFill/>
        </p:spPr>
        <p:txBody>
          <a:bodyPr wrap="square">
            <a:spAutoFit/>
          </a:bodyPr>
          <a:lstStyle/>
          <a:p>
            <a:pPr algn="l"/>
            <a:r>
              <a:rPr lang="en-US" altLang="zh-CN" sz="1400" b="1" dirty="0" err="1">
                <a:effectLst/>
              </a:rPr>
              <a:t>Zekara</a:t>
            </a:r>
            <a:r>
              <a:rPr lang="en-US" altLang="zh-CN" sz="1400" b="1" dirty="0">
                <a:effectLst/>
              </a:rPr>
              <a:t> Berber in Morocco</a:t>
            </a:r>
          </a:p>
          <a:p>
            <a:pPr algn="l"/>
            <a:endParaRPr lang="en-US" altLang="zh-CN" sz="800" dirty="0">
              <a:effectLst/>
            </a:endParaRPr>
          </a:p>
          <a:p>
            <a:pPr algn="l"/>
            <a:r>
              <a:rPr lang="en-US" altLang="zh-CN" sz="1200" dirty="0">
                <a:effectLst/>
              </a:rPr>
              <a:t>The Berbers lived in North Africa long before the arrival of the Arabs and Islam, and had a Christian heritage. Between the 11th and 13th centuries, two great Berber dynasties - the Almoravids and the </a:t>
            </a:r>
            <a:r>
              <a:rPr lang="en-US" altLang="zh-CN" sz="1200" dirty="0" err="1">
                <a:effectLst/>
              </a:rPr>
              <a:t>Almohads</a:t>
            </a:r>
            <a:r>
              <a:rPr lang="en-US" altLang="zh-CN" sz="1200" dirty="0">
                <a:effectLst/>
              </a:rPr>
              <a:t> - controlled large parts of Spain, as well as north-west Africa. In Morocco, about 40% acknowledge a Berber identity, though many more have Berber ancestry. Many Berber children drop out of school because they are taught in what, to them, is a foreign language - Arabic.</a:t>
            </a:r>
          </a:p>
        </p:txBody>
      </p:sp>
      <p:pic>
        <p:nvPicPr>
          <p:cNvPr id="1026" name="Picture 2" descr="Map of Berber, Zekara in Morocco">
            <a:extLst>
              <a:ext uri="{FF2B5EF4-FFF2-40B4-BE49-F238E27FC236}">
                <a16:creationId xmlns:a16="http://schemas.microsoft.com/office/drawing/2014/main" id="{59B573BF-2193-C389-3265-9FBA78E36E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2528" y="658569"/>
            <a:ext cx="3489544" cy="266070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488BED6-6B8E-D71B-943A-FEC668842361}"/>
              </a:ext>
            </a:extLst>
          </p:cNvPr>
          <p:cNvSpPr txBox="1"/>
          <p:nvPr/>
        </p:nvSpPr>
        <p:spPr>
          <a:xfrm>
            <a:off x="128907" y="3536360"/>
            <a:ext cx="3836380" cy="2492990"/>
          </a:xfrm>
          <a:prstGeom prst="rect">
            <a:avLst/>
          </a:prstGeom>
          <a:noFill/>
        </p:spPr>
        <p:txBody>
          <a:bodyPr wrap="square">
            <a:spAutoFit/>
          </a:bodyPr>
          <a:lstStyle/>
          <a:p>
            <a:pPr algn="l"/>
            <a:r>
              <a:rPr lang="en-US" altLang="zh-CN" sz="1200" b="1" u="sng" dirty="0">
                <a:effectLst/>
              </a:rPr>
              <a:t>Ministry Obstacles</a:t>
            </a:r>
            <a:r>
              <a:rPr lang="en-US" altLang="zh-CN" sz="1200" dirty="0">
                <a:effectLst/>
              </a:rPr>
              <a:t>: The Berbers have been removed from the Christian faith for many centuries, and are not likely to quickly learn the ways of Christ.</a:t>
            </a:r>
          </a:p>
          <a:p>
            <a:pPr algn="l"/>
            <a:endParaRPr lang="en-US" altLang="zh-CN" sz="1200" dirty="0">
              <a:effectLst/>
            </a:endParaRPr>
          </a:p>
          <a:p>
            <a:pPr algn="l"/>
            <a:r>
              <a:rPr lang="en-US" altLang="zh-CN" sz="1200" b="1" u="sng" dirty="0">
                <a:effectLst/>
              </a:rPr>
              <a:t>Outreach Ideas: </a:t>
            </a:r>
            <a:r>
              <a:rPr lang="en-US" altLang="zh-CN" sz="1200" dirty="0">
                <a:effectLst/>
              </a:rPr>
              <a:t>Christians need to find ways to build friendships and trust with the ancient Berber peoples.</a:t>
            </a:r>
          </a:p>
          <a:p>
            <a:pPr algn="l"/>
            <a:endParaRPr lang="en-US" altLang="zh-CN" sz="1200" dirty="0">
              <a:effectLst/>
            </a:endParaRPr>
          </a:p>
          <a:p>
            <a:pPr algn="l"/>
            <a:r>
              <a:rPr lang="en-US" altLang="zh-CN" sz="1200" b="1" u="sng" dirty="0">
                <a:effectLst/>
              </a:rPr>
              <a:t>Prayer Focus: </a:t>
            </a:r>
            <a:r>
              <a:rPr lang="en-US" altLang="zh-CN" sz="1200" dirty="0">
                <a:effectLst/>
              </a:rPr>
              <a:t>There are few followers of Jesus among the </a:t>
            </a:r>
            <a:r>
              <a:rPr lang="en-US" altLang="zh-CN" sz="1200" dirty="0" err="1">
                <a:effectLst/>
              </a:rPr>
              <a:t>Zekara</a:t>
            </a:r>
            <a:r>
              <a:rPr lang="en-US" altLang="zh-CN" sz="1200" dirty="0">
                <a:effectLst/>
              </a:rPr>
              <a:t> Berbers. Pray they would find each other and faithfully fellowship together, becoming firmly established upon the truths of Scripture. Pray the Berbers of Morocco would once again find the faith of many of their ancestors, faith in Jesus Christ the Son of God.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743280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18</a:t>
              </a:r>
              <a:r>
                <a:rPr lang="en-NZ" altLang="zh-CN" sz="1200" baseline="30000" dirty="0"/>
                <a:t>th</a:t>
              </a:r>
              <a:r>
                <a:rPr lang="zh-CN" altLang="en-US" sz="1200" dirty="0"/>
                <a:t> </a:t>
              </a:r>
              <a:r>
                <a:rPr lang="en-NZ" altLang="zh-CN" sz="1200" dirty="0"/>
                <a:t>Feb</a:t>
              </a:r>
              <a:endParaRPr lang="en-NZ" sz="1200"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1120"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8" name="Rectangle: Rounded Corners 7">
            <a:extLst>
              <a:ext uri="{FF2B5EF4-FFF2-40B4-BE49-F238E27FC236}">
                <a16:creationId xmlns:a16="http://schemas.microsoft.com/office/drawing/2014/main" id="{85D82B32-0E7D-043F-B3C7-B997995E33A9}"/>
              </a:ext>
            </a:extLst>
          </p:cNvPr>
          <p:cNvSpPr/>
          <p:nvPr/>
        </p:nvSpPr>
        <p:spPr>
          <a:xfrm>
            <a:off x="6369954" y="4954583"/>
            <a:ext cx="2628825" cy="98829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Chinese Alpha Course </a:t>
            </a:r>
          </a:p>
          <a:p>
            <a:pPr algn="ctr"/>
            <a:endParaRPr lang="en-US" altLang="zh-CN" sz="500" dirty="0">
              <a:solidFill>
                <a:schemeClr val="tx1"/>
              </a:solidFill>
            </a:endParaRPr>
          </a:p>
          <a:p>
            <a:pPr algn="ctr"/>
            <a:r>
              <a:rPr lang="en-US" altLang="zh-CN" sz="1200" dirty="0">
                <a:solidFill>
                  <a:schemeClr val="tx1"/>
                </a:solidFill>
              </a:rPr>
              <a:t>start on Sunday 3 March 2024. </a:t>
            </a:r>
          </a:p>
          <a:p>
            <a:pPr algn="ctr"/>
            <a:r>
              <a:rPr lang="en-US" altLang="zh-CN" sz="1200" dirty="0">
                <a:solidFill>
                  <a:schemeClr val="tx1"/>
                </a:solidFill>
              </a:rPr>
              <a:t>Please contact Frieda or Wendy </a:t>
            </a:r>
          </a:p>
          <a:p>
            <a:pPr algn="ctr"/>
            <a:r>
              <a:rPr lang="en-US" altLang="zh-CN" sz="1200" dirty="0">
                <a:solidFill>
                  <a:schemeClr val="tx1"/>
                </a:solidFill>
              </a:rPr>
              <a:t>021-0265 4800</a:t>
            </a:r>
          </a:p>
        </p:txBody>
      </p:sp>
      <p:sp>
        <p:nvSpPr>
          <p:cNvPr id="13" name="Rectangle: Rounded Corners 12">
            <a:extLst>
              <a:ext uri="{FF2B5EF4-FFF2-40B4-BE49-F238E27FC236}">
                <a16:creationId xmlns:a16="http://schemas.microsoft.com/office/drawing/2014/main" id="{1C6F821F-2B73-C927-CC0D-6878B822A0E6}"/>
              </a:ext>
            </a:extLst>
          </p:cNvPr>
          <p:cNvSpPr/>
          <p:nvPr/>
        </p:nvSpPr>
        <p:spPr>
          <a:xfrm>
            <a:off x="6370963" y="2618640"/>
            <a:ext cx="2650844" cy="96806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 Baptism</a:t>
            </a:r>
          </a:p>
          <a:p>
            <a:pPr algn="ctr"/>
            <a:endParaRPr lang="en-US" altLang="zh-CN" sz="500" dirty="0">
              <a:solidFill>
                <a:schemeClr val="tx1"/>
              </a:solidFill>
            </a:endParaRPr>
          </a:p>
          <a:p>
            <a:pPr algn="ctr"/>
            <a:r>
              <a:rPr lang="en-US" altLang="zh-CN" sz="1200" dirty="0">
                <a:solidFill>
                  <a:schemeClr val="tx1"/>
                </a:solidFill>
              </a:rPr>
              <a:t>25</a:t>
            </a:r>
            <a:r>
              <a:rPr lang="en-US" altLang="zh-CN" sz="1200" baseline="30000" dirty="0">
                <a:solidFill>
                  <a:schemeClr val="tx1"/>
                </a:solidFill>
              </a:rPr>
              <a:t>th</a:t>
            </a:r>
            <a:r>
              <a:rPr lang="en-US" altLang="zh-CN" sz="1200" dirty="0">
                <a:solidFill>
                  <a:schemeClr val="tx1"/>
                </a:solidFill>
              </a:rPr>
              <a:t>  February </a:t>
            </a:r>
          </a:p>
          <a:p>
            <a:pPr algn="ctr"/>
            <a:r>
              <a:rPr lang="en-US" altLang="zh-CN" sz="1200" dirty="0">
                <a:solidFill>
                  <a:schemeClr val="tx1"/>
                </a:solidFill>
              </a:rPr>
              <a:t>Register with Wendy or church office, </a:t>
            </a:r>
          </a:p>
          <a:p>
            <a:pPr algn="ctr"/>
            <a:r>
              <a:rPr lang="en-US" altLang="zh-CN" sz="1200" dirty="0">
                <a:solidFill>
                  <a:schemeClr val="tx1"/>
                </a:solidFill>
              </a:rPr>
              <a:t>Registration deadline:18</a:t>
            </a:r>
            <a:r>
              <a:rPr lang="en-US" altLang="zh-CN" sz="1200" baseline="30000" dirty="0">
                <a:solidFill>
                  <a:schemeClr val="tx1"/>
                </a:solidFill>
              </a:rPr>
              <a:t>th</a:t>
            </a:r>
            <a:r>
              <a:rPr lang="en-US" altLang="zh-CN" sz="1200" dirty="0">
                <a:solidFill>
                  <a:schemeClr val="tx1"/>
                </a:solidFill>
              </a:rPr>
              <a:t> Feb</a:t>
            </a:r>
          </a:p>
        </p:txBody>
      </p:sp>
      <p:sp>
        <p:nvSpPr>
          <p:cNvPr id="14" name="Rectangle: Rounded Corners 13">
            <a:extLst>
              <a:ext uri="{FF2B5EF4-FFF2-40B4-BE49-F238E27FC236}">
                <a16:creationId xmlns:a16="http://schemas.microsoft.com/office/drawing/2014/main" id="{DAE71866-4F82-86C9-580B-995934AA6181}"/>
              </a:ext>
            </a:extLst>
          </p:cNvPr>
          <p:cNvSpPr/>
          <p:nvPr/>
        </p:nvSpPr>
        <p:spPr>
          <a:xfrm>
            <a:off x="6370961" y="3700536"/>
            <a:ext cx="2650844" cy="112365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 Church Picnic Day</a:t>
            </a:r>
          </a:p>
          <a:p>
            <a:pPr algn="ctr"/>
            <a:endParaRPr lang="en-US" altLang="zh-CN" sz="500" dirty="0">
              <a:solidFill>
                <a:schemeClr val="tx1"/>
              </a:solidFill>
            </a:endParaRPr>
          </a:p>
          <a:p>
            <a:pPr algn="ctr"/>
            <a:r>
              <a:rPr lang="en-US" altLang="zh-CN" sz="1200" b="1" dirty="0">
                <a:solidFill>
                  <a:schemeClr val="tx1"/>
                </a:solidFill>
              </a:rPr>
              <a:t>Today</a:t>
            </a:r>
            <a:r>
              <a:rPr lang="en-US" altLang="zh-CN" sz="1200" dirty="0">
                <a:solidFill>
                  <a:schemeClr val="tx1"/>
                </a:solidFill>
              </a:rPr>
              <a:t> after service,</a:t>
            </a:r>
          </a:p>
          <a:p>
            <a:pPr algn="ctr"/>
            <a:r>
              <a:rPr lang="en-US" altLang="zh-CN" sz="1200" dirty="0">
                <a:solidFill>
                  <a:schemeClr val="tx1"/>
                </a:solidFill>
              </a:rPr>
              <a:t>@Long Bay Regional Park, please prepare your own lunch. It will be postponed if rains.</a:t>
            </a:r>
          </a:p>
        </p:txBody>
      </p:sp>
      <p:sp>
        <p:nvSpPr>
          <p:cNvPr id="12" name="Rectangle: Rounded Corners 11">
            <a:extLst>
              <a:ext uri="{FF2B5EF4-FFF2-40B4-BE49-F238E27FC236}">
                <a16:creationId xmlns:a16="http://schemas.microsoft.com/office/drawing/2014/main" id="{0F965446-B6A6-62FE-3F7F-A8B15964A03A}"/>
              </a:ext>
            </a:extLst>
          </p:cNvPr>
          <p:cNvSpPr/>
          <p:nvPr/>
        </p:nvSpPr>
        <p:spPr>
          <a:xfrm>
            <a:off x="6369953" y="6080873"/>
            <a:ext cx="2628825" cy="93056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Paint Party </a:t>
            </a:r>
          </a:p>
          <a:p>
            <a:pPr algn="ctr"/>
            <a:endParaRPr lang="en-US" altLang="zh-CN" sz="500" b="1" u="sng" dirty="0">
              <a:solidFill>
                <a:schemeClr val="tx1"/>
              </a:solidFill>
              <a:highlight>
                <a:srgbClr val="FFFF00"/>
              </a:highlight>
            </a:endParaRPr>
          </a:p>
          <a:p>
            <a:pPr algn="ctr"/>
            <a:r>
              <a:rPr lang="en-US" altLang="zh-CN" sz="1200" dirty="0">
                <a:solidFill>
                  <a:schemeClr val="tx1"/>
                </a:solidFill>
              </a:rPr>
              <a:t>17 Feb</a:t>
            </a:r>
            <a:r>
              <a:rPr lang="zh-CN" altLang="en-US" sz="1200" dirty="0">
                <a:solidFill>
                  <a:schemeClr val="tx1"/>
                </a:solidFill>
              </a:rPr>
              <a:t>（</a:t>
            </a:r>
            <a:r>
              <a:rPr lang="en-US" altLang="zh-CN" sz="1200" dirty="0">
                <a:solidFill>
                  <a:schemeClr val="tx1"/>
                </a:solidFill>
              </a:rPr>
              <a:t>Sat</a:t>
            </a:r>
            <a:r>
              <a:rPr lang="zh-CN" altLang="en-US" sz="1200" dirty="0">
                <a:solidFill>
                  <a:schemeClr val="tx1"/>
                </a:solidFill>
              </a:rPr>
              <a:t>）</a:t>
            </a:r>
            <a:r>
              <a:rPr lang="en-US" altLang="zh-CN" sz="1200" dirty="0">
                <a:solidFill>
                  <a:schemeClr val="tx1"/>
                </a:solidFill>
              </a:rPr>
              <a:t>4-7pm @ MBCC </a:t>
            </a:r>
          </a:p>
          <a:p>
            <a:pPr algn="ctr"/>
            <a:r>
              <a:rPr lang="en-US" altLang="zh-CN" sz="1200" dirty="0">
                <a:solidFill>
                  <a:schemeClr val="tx1"/>
                </a:solidFill>
              </a:rPr>
              <a:t>please see </a:t>
            </a:r>
            <a:r>
              <a:rPr lang="en-US" altLang="zh-CN" sz="1200" dirty="0" err="1">
                <a:solidFill>
                  <a:schemeClr val="tx1"/>
                </a:solidFill>
              </a:rPr>
              <a:t>Trixi</a:t>
            </a:r>
            <a:r>
              <a:rPr lang="en-US" altLang="zh-CN" sz="1200" dirty="0">
                <a:solidFill>
                  <a:schemeClr val="tx1"/>
                </a:solidFill>
              </a:rPr>
              <a:t> for more detail</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81970" y="7196943"/>
            <a:ext cx="2628825" cy="84015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Youth Easter Camp 2024</a:t>
            </a:r>
          </a:p>
          <a:p>
            <a:pPr algn="ctr"/>
            <a:endParaRPr lang="en-US" altLang="zh-CN" sz="500" dirty="0">
              <a:solidFill>
                <a:schemeClr val="tx1"/>
              </a:solidFill>
            </a:endParaRPr>
          </a:p>
          <a:p>
            <a:pPr algn="ctr"/>
            <a:r>
              <a:rPr lang="en-US" altLang="zh-CN" sz="1200" dirty="0">
                <a:solidFill>
                  <a:schemeClr val="tx1"/>
                </a:solidFill>
              </a:rPr>
              <a:t>28</a:t>
            </a:r>
            <a:r>
              <a:rPr lang="en-US" altLang="zh-CN" sz="1200" baseline="30000" dirty="0">
                <a:solidFill>
                  <a:schemeClr val="tx1"/>
                </a:solidFill>
              </a:rPr>
              <a:t>th</a:t>
            </a:r>
            <a:r>
              <a:rPr lang="en-US" altLang="zh-CN" sz="1200" dirty="0">
                <a:solidFill>
                  <a:schemeClr val="tx1"/>
                </a:solidFill>
              </a:rPr>
              <a:t> Mar – 1</a:t>
            </a:r>
            <a:r>
              <a:rPr lang="en-US" altLang="zh-CN" sz="1200" baseline="30000" dirty="0">
                <a:solidFill>
                  <a:schemeClr val="tx1"/>
                </a:solidFill>
              </a:rPr>
              <a:t>st</a:t>
            </a:r>
            <a:r>
              <a:rPr lang="en-US" altLang="zh-CN" sz="1200" dirty="0">
                <a:solidFill>
                  <a:schemeClr val="tx1"/>
                </a:solidFill>
              </a:rPr>
              <a:t> Apr</a:t>
            </a:r>
          </a:p>
          <a:p>
            <a:pPr algn="ctr"/>
            <a:r>
              <a:rPr lang="en-US" altLang="zh-CN" sz="1200" dirty="0">
                <a:solidFill>
                  <a:schemeClr val="tx1"/>
                </a:solidFill>
              </a:rPr>
              <a:t>please see Ps Bijoy for more detail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c2d9cb71-a9ca-481f-99f2-00284961d3fc"/>
    <ds:schemaRef ds:uri="http://purl.org/dc/term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99196</TotalTime>
  <Words>1447</Words>
  <Application>Microsoft Office PowerPoint</Application>
  <PresentationFormat>Custom</PresentationFormat>
  <Paragraphs>119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3251</cp:revision>
  <cp:lastPrinted>2023-12-15T00:10:43Z</cp:lastPrinted>
  <dcterms:created xsi:type="dcterms:W3CDTF">2016-04-12T21:55:00Z</dcterms:created>
  <dcterms:modified xsi:type="dcterms:W3CDTF">2024-02-08T22:45:23Z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