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9/02/2024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9/02/2024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主题：恩典充充足足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</a:t>
            </a:r>
            <a:r>
              <a:rPr lang="zh-CN" altLang="en-US" sz="8000" b="1" dirty="0">
                <a:latin typeface="+mn-ea"/>
              </a:rPr>
              <a:t>路加福音 </a:t>
            </a:r>
            <a:r>
              <a:rPr lang="en-US" altLang="zh-CN" sz="8000" b="1" dirty="0">
                <a:latin typeface="+mn-ea"/>
              </a:rPr>
              <a:t>5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1-10 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Bijoy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2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11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453848" y="344234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6593" y="6256985"/>
            <a:ext cx="5878972" cy="2123658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路加福音 </a:t>
            </a:r>
            <a:r>
              <a:rPr lang="en-US" altLang="zh-CN" sz="1400" b="1" u="sng" dirty="0"/>
              <a:t>5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1-10 </a:t>
            </a:r>
            <a:endParaRPr lang="en-US" altLang="zh-CN" sz="500" b="1" u="sng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耶稣站在革尼撒勒湖边，众人拥挤他，要听神的道。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2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他见有两只船湾在湖边；打鱼的人却离开船洗网去了。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3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有一只船是西门的，耶稣就上去，请他把船撑开，稍微离岸，就坐下，从船上教训众人。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4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讲完了，对西门说：把船开到水深之处，下网打鱼。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5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西门说：夫子，我们整夜劳力，并没有打着甚麽。但依从你的话，我就下网。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6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他们下了网，就圈住许多鱼，网险些裂开，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7 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便招呼那只船上的同伴来帮助。他们就来，把鱼装满了两只船，甚至船要沉下去。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8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西门彼得看见，就俯伏在耶稣膝前，说：主阿！离开我，我是个罪人！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9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他和一切同在的人都惊讶这一网所打的鱼。</a:t>
            </a:r>
            <a:r>
              <a:rPr lang="en-US" altLang="zh-CN" sz="1200" i="0" dirty="0">
                <a:solidFill>
                  <a:srgbClr val="000000"/>
                </a:solidFill>
                <a:effectLst/>
                <a:latin typeface="system-ui"/>
              </a:rPr>
              <a:t>10</a:t>
            </a:r>
            <a:r>
              <a:rPr lang="zh-CN" altLang="en-US" sz="1200" i="0" dirty="0">
                <a:solidFill>
                  <a:srgbClr val="000000"/>
                </a:solidFill>
                <a:effectLst/>
                <a:latin typeface="system-ui"/>
              </a:rPr>
              <a:t>他的夥伴西庇太的儿子雅各、约翰，也是这样。耶稣对西门说：不要怕！从今以後，你要得人了。</a:t>
            </a:r>
            <a:endParaRPr lang="en-NZ" altLang="zh-CN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794339"/>
              </p:ext>
            </p:extLst>
          </p:nvPr>
        </p:nvGraphicFramePr>
        <p:xfrm>
          <a:off x="3844879" y="3332589"/>
          <a:ext cx="2275727" cy="2642448"/>
        </p:xfrm>
        <a:graphic>
          <a:graphicData uri="http://schemas.openxmlformats.org/drawingml/2006/table">
            <a:tbl>
              <a:tblPr/>
              <a:tblGrid>
                <a:gridCol w="1094272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81455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34960">
                <a:tc>
                  <a:txBody>
                    <a:bodyPr/>
                    <a:lstStyle/>
                    <a:p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10/40</a:t>
                      </a: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之窗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76502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1306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T</a:t>
                      </a:r>
                      <a:r>
                        <a:rPr lang="en-US" altLang="zh-CN" sz="1200" b="0" i="0" dirty="0"/>
                        <a:t>amazight</a:t>
                      </a:r>
                      <a:endParaRPr lang="en-US" sz="1200" b="0" i="0" dirty="0"/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需要部分圣经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3496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状态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116593" y="495309"/>
            <a:ext cx="252599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</a:t>
            </a:r>
            <a:r>
              <a:rPr lang="en-US" altLang="zh-CN" sz="1400" b="1" dirty="0"/>
              <a:t>Berber, </a:t>
            </a:r>
            <a:r>
              <a:rPr lang="en-US" altLang="zh-CN" sz="1400" b="1" dirty="0" err="1"/>
              <a:t>Zekara</a:t>
            </a:r>
            <a:r>
              <a:rPr lang="en-US" altLang="zh-CN" sz="1400" b="1" dirty="0"/>
              <a:t> </a:t>
            </a:r>
            <a:r>
              <a:rPr lang="zh-CN" altLang="en-US" sz="1400" b="1" dirty="0"/>
              <a:t>在 摩洛哥</a:t>
            </a:r>
          </a:p>
          <a:p>
            <a:endParaRPr lang="en-NZ" altLang="zh-CN" sz="800" b="1" dirty="0"/>
          </a:p>
          <a:p>
            <a:endParaRPr lang="zh-CN" altLang="en-US" sz="800" b="1" dirty="0"/>
          </a:p>
          <a:p>
            <a:r>
              <a:rPr lang="zh-CN" altLang="en-US" sz="1200" dirty="0"/>
              <a:t>早在阿拉伯人和伊斯兰教到来之前，柏柏尔人就生活在北非，并拥有基督教的传统遗产。在</a:t>
            </a:r>
            <a:r>
              <a:rPr lang="en-US" altLang="zh-CN" sz="1200" dirty="0"/>
              <a:t>11</a:t>
            </a:r>
            <a:r>
              <a:rPr lang="zh-CN" altLang="en-US" sz="1200" dirty="0"/>
              <a:t>至</a:t>
            </a:r>
            <a:r>
              <a:rPr lang="en-US" altLang="zh-CN" sz="1200" dirty="0"/>
              <a:t>13</a:t>
            </a:r>
            <a:r>
              <a:rPr lang="zh-CN" altLang="en-US" sz="1200" dirty="0"/>
              <a:t>世纪，两个伟大的柏柏尔王朝</a:t>
            </a:r>
            <a:r>
              <a:rPr lang="en-US" altLang="zh-CN" sz="1200" dirty="0"/>
              <a:t>——</a:t>
            </a:r>
            <a:r>
              <a:rPr lang="zh-CN" altLang="en-US" sz="1200" dirty="0"/>
              <a:t>阿尔莫拉维德王朝（</a:t>
            </a:r>
            <a:r>
              <a:rPr lang="en-US" altLang="zh-CN" sz="1200" dirty="0"/>
              <a:t>Almoravids</a:t>
            </a:r>
            <a:r>
              <a:rPr lang="zh-CN" altLang="en-US" sz="1200" dirty="0"/>
              <a:t>）和阿尔莫哈德王朝（</a:t>
            </a:r>
            <a:r>
              <a:rPr lang="en-US" altLang="zh-CN" sz="1200" dirty="0" err="1"/>
              <a:t>Almohads</a:t>
            </a:r>
            <a:r>
              <a:rPr lang="zh-CN" altLang="en-US" sz="1200" dirty="0"/>
              <a:t>）控制了西班牙的大部分地区以及非洲西北部。在摩洛哥，大约</a:t>
            </a:r>
            <a:r>
              <a:rPr lang="en-US" altLang="zh-CN" sz="1200" dirty="0"/>
              <a:t>40%</a:t>
            </a:r>
            <a:r>
              <a:rPr lang="zh-CN" altLang="en-US" sz="1200" dirty="0"/>
              <a:t>的人承认自己柏柏尔人的身份，尽管更多的人有柏柏尔血统。许多柏柏尔儿童辍学，因为学校用的是外语</a:t>
            </a:r>
            <a:r>
              <a:rPr lang="en-US" altLang="zh-CN" sz="1200" dirty="0"/>
              <a:t>/</a:t>
            </a:r>
            <a:r>
              <a:rPr lang="zh-CN" altLang="en-US" sz="1200" dirty="0"/>
              <a:t>阿拉伯语。</a:t>
            </a:r>
          </a:p>
        </p:txBody>
      </p:sp>
      <p:pic>
        <p:nvPicPr>
          <p:cNvPr id="2" name="Picture 2" descr="Map of Berber, Zekara in Morocco">
            <a:extLst>
              <a:ext uri="{FF2B5EF4-FFF2-40B4-BE49-F238E27FC236}">
                <a16:creationId xmlns:a16="http://schemas.microsoft.com/office/drawing/2014/main" id="{CFBD1EF2-F4B3-A539-F898-BD109A0AD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92" y="606020"/>
            <a:ext cx="3399480" cy="248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15DB08D-6674-FBA9-7714-48F13B5C434D}"/>
              </a:ext>
            </a:extLst>
          </p:cNvPr>
          <p:cNvSpPr txBox="1"/>
          <p:nvPr/>
        </p:nvSpPr>
        <p:spPr>
          <a:xfrm>
            <a:off x="116593" y="3144245"/>
            <a:ext cx="36574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柏柏尔人已经远离基督教信仰好几个世纪了，不太可能很快得知基督的生命之道。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基督徒需要找到与年长的柏柏尔人建立友谊和信任的方法。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经文焦点：</a:t>
            </a:r>
            <a:r>
              <a:rPr lang="en-US" altLang="zh-CN" sz="1200" dirty="0"/>
              <a:t>"</a:t>
            </a:r>
            <a:r>
              <a:rPr lang="zh-CN" altLang="en-US" sz="1200" dirty="0"/>
              <a:t>我 要 一 心 称 谢 耶 和 华 ； 我 要 传 扬 你 一 切 奇 妙 的 作 为 。</a:t>
            </a:r>
            <a:r>
              <a:rPr lang="en-US" altLang="zh-CN" sz="1200" dirty="0"/>
              <a:t>"- </a:t>
            </a:r>
            <a:r>
              <a:rPr lang="zh-CN" altLang="en-US" sz="1200" dirty="0"/>
              <a:t>诗篇 </a:t>
            </a:r>
            <a:r>
              <a:rPr lang="en-US" altLang="zh-CN" sz="1200" dirty="0"/>
              <a:t>9:1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为来自今日未得之民群体的诸多人祷告，使他们向家人讲述上帝的奇妙事迹。</a:t>
            </a:r>
            <a:r>
              <a:rPr lang="en-US" altLang="zh-CN" sz="1200" dirty="0"/>
              <a:t>• </a:t>
            </a:r>
            <a:r>
              <a:rPr lang="zh-CN" altLang="en-US" sz="1200" dirty="0"/>
              <a:t>在泽卡拉柏柏尔人当中很少耶稣的追随者，求主使他们能够找到彼此，并真诚地相交， 在圣经的真理上建立稳固的基础。 </a:t>
            </a:r>
            <a:r>
              <a:rPr lang="en-US" altLang="zh-CN" sz="1200" dirty="0"/>
              <a:t>• </a:t>
            </a:r>
            <a:r>
              <a:rPr lang="zh-CN" altLang="en-US" sz="1200" dirty="0"/>
              <a:t>求主让摩洛哥的柏柏尔人能够再次找到他们祖先的信仰，即对神子耶稣基督的信仰。 </a:t>
            </a:r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2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18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14111" y="7367918"/>
            <a:ext cx="2602526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青少年 </a:t>
            </a:r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CN" altLang="en-US" sz="1400" b="1" u="sng" dirty="0">
                <a:solidFill>
                  <a:schemeClr val="tx1"/>
                </a:solidFill>
              </a:rPr>
              <a:t>复活节营会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r>
              <a:rPr lang="en-NZ" altLang="zh-CN" sz="1200" dirty="0">
                <a:solidFill>
                  <a:schemeClr val="tx1"/>
                </a:solidFill>
              </a:rPr>
              <a:t>-4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P</a:t>
            </a:r>
            <a:r>
              <a:rPr lang="en-US" altLang="zh-CN" sz="1200" dirty="0" err="1">
                <a:solidFill>
                  <a:schemeClr val="tx1"/>
                </a:solidFill>
              </a:rPr>
              <a:t>astor</a:t>
            </a:r>
            <a:r>
              <a:rPr lang="en-US" altLang="zh-CN" sz="1200" dirty="0">
                <a:solidFill>
                  <a:schemeClr val="tx1"/>
                </a:solidFill>
              </a:rPr>
              <a:t> Bijoy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CADBE11-8D28-C6A9-519F-152850C92664}"/>
              </a:ext>
            </a:extLst>
          </p:cNvPr>
          <p:cNvSpPr/>
          <p:nvPr/>
        </p:nvSpPr>
        <p:spPr>
          <a:xfrm>
            <a:off x="6218925" y="6157792"/>
            <a:ext cx="2602526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绘画聚会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r>
              <a:rPr lang="zh-CN" altLang="en-US" sz="1200" dirty="0">
                <a:solidFill>
                  <a:schemeClr val="tx1"/>
                </a:solidFill>
              </a:rPr>
              <a:t>日（周六），下午</a:t>
            </a:r>
            <a:r>
              <a:rPr lang="en-NZ" altLang="zh-CN" sz="1200" dirty="0">
                <a:solidFill>
                  <a:schemeClr val="tx1"/>
                </a:solidFill>
              </a:rPr>
              <a:t>4-7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在教会举行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T</a:t>
            </a:r>
            <a:r>
              <a:rPr lang="en-US" altLang="zh-CN" sz="1200" dirty="0" err="1">
                <a:solidFill>
                  <a:schemeClr val="tx1"/>
                </a:solidFill>
              </a:rPr>
              <a:t>rixi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81459" y="3726838"/>
            <a:ext cx="2601974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教会野餐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</a:t>
            </a:r>
            <a:r>
              <a:rPr lang="en-US" altLang="zh-CN" sz="1200" dirty="0">
                <a:solidFill>
                  <a:schemeClr val="tx1"/>
                </a:solidFill>
              </a:rPr>
              <a:t>: </a:t>
            </a:r>
            <a:r>
              <a:rPr lang="zh-CN" altLang="en-US" sz="1200" dirty="0">
                <a:solidFill>
                  <a:schemeClr val="tx1"/>
                </a:solidFill>
              </a:rPr>
              <a:t>今天崇拜结束后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@L</a:t>
            </a:r>
            <a:r>
              <a:rPr lang="en-US" altLang="zh-CN" sz="1200" dirty="0" err="1">
                <a:solidFill>
                  <a:schemeClr val="tx1"/>
                </a:solidFill>
              </a:rPr>
              <a:t>ong</a:t>
            </a:r>
            <a:r>
              <a:rPr lang="en-US" altLang="zh-CN" sz="1200" dirty="0">
                <a:solidFill>
                  <a:schemeClr val="tx1"/>
                </a:solidFill>
              </a:rPr>
              <a:t> Bay Regional Park</a:t>
            </a:r>
            <a:endParaRPr lang="en-NZ" altLang="zh-CN" sz="1200" dirty="0">
              <a:solidFill>
                <a:schemeClr val="tx1"/>
              </a:solidFill>
            </a:endParaRPr>
          </a:p>
          <a:p>
            <a:r>
              <a:rPr lang="zh-CN" altLang="en-US" sz="1100" dirty="0">
                <a:solidFill>
                  <a:schemeClr val="tx1"/>
                </a:solidFill>
              </a:rPr>
              <a:t>请携带自己的午餐，如果下雨将会推迟。</a:t>
            </a:r>
            <a:endParaRPr lang="en-US" altLang="zh-CN" sz="11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ADFC7C-026D-1AF6-3764-179CF642C10A}"/>
              </a:ext>
            </a:extLst>
          </p:cNvPr>
          <p:cNvSpPr/>
          <p:nvPr/>
        </p:nvSpPr>
        <p:spPr>
          <a:xfrm>
            <a:off x="6202471" y="2516711"/>
            <a:ext cx="2601974" cy="1036760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洗礼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教会洗礼定于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25</a:t>
            </a:r>
            <a:r>
              <a:rPr lang="zh-CN" altLang="en-US" sz="1200" dirty="0">
                <a:solidFill>
                  <a:schemeClr val="tx1"/>
                </a:solidFill>
              </a:rPr>
              <a:t>日周日，请向</a:t>
            </a:r>
            <a:r>
              <a:rPr lang="en-US" altLang="zh-CN" sz="1200" dirty="0">
                <a:solidFill>
                  <a:schemeClr val="tx1"/>
                </a:solidFill>
              </a:rPr>
              <a:t>Wendy</a:t>
            </a:r>
            <a:r>
              <a:rPr lang="zh-CN" altLang="en-US" sz="1200" dirty="0">
                <a:solidFill>
                  <a:schemeClr val="tx1"/>
                </a:solidFill>
              </a:rPr>
              <a:t>或教会办公室报名，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报名截止之间：</a:t>
            </a:r>
            <a:r>
              <a:rPr lang="en-NZ" altLang="zh-CN" sz="1200" dirty="0">
                <a:solidFill>
                  <a:schemeClr val="tx1"/>
                </a:solidFill>
              </a:rPr>
              <a:t>2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049BBE-7A42-CB9E-5103-0D7BA4E547F5}"/>
              </a:ext>
            </a:extLst>
          </p:cNvPr>
          <p:cNvSpPr/>
          <p:nvPr/>
        </p:nvSpPr>
        <p:spPr>
          <a:xfrm>
            <a:off x="6201919" y="4971116"/>
            <a:ext cx="2602526" cy="103676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93808</TotalTime>
  <Words>2230</Words>
  <Application>Microsoft Office PowerPoint</Application>
  <PresentationFormat>Custom</PresentationFormat>
  <Paragraphs>131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2885</cp:revision>
  <cp:lastPrinted>2024-02-09T00:42:42Z</cp:lastPrinted>
  <dcterms:created xsi:type="dcterms:W3CDTF">2016-04-12T21:55:16Z</dcterms:created>
  <dcterms:modified xsi:type="dcterms:W3CDTF">2024-02-09T00:45:38Z</dcterms:modified>
</cp:coreProperties>
</file>