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64" d="100"/>
          <a:sy n="64" d="100"/>
        </p:scale>
        <p:origin x="84" y="456"/>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17/11/2023</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17/11/2023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17/11/2023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17/11/2023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17/11/2023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17/11/2023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17/11/2023</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17/11/2023</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17/11/2023</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17/11/2023</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17/11/2023</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17/11/2023</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17/11/2023</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An Encounter with </a:t>
            </a:r>
            <a:r>
              <a:rPr lang="en-US" altLang="zh-CN" sz="2200" b="1" i="1" dirty="0">
                <a:solidFill>
                  <a:schemeClr val="tx1"/>
                </a:solidFill>
              </a:rPr>
              <a:t>Holy</a:t>
            </a:r>
            <a:r>
              <a:rPr lang="en-US" altLang="zh-CN" sz="2200" b="1" dirty="0">
                <a:solidFill>
                  <a:schemeClr val="tx1"/>
                </a:solidFill>
              </a:rPr>
              <a:t> God </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a:t>
            </a:r>
            <a:r>
              <a:rPr lang="fr-FR" altLang="zh-CN" sz="2200" b="1" dirty="0" err="1">
                <a:solidFill>
                  <a:schemeClr val="tx1"/>
                </a:solidFill>
              </a:rPr>
              <a:t>Isaiah</a:t>
            </a:r>
            <a:r>
              <a:rPr lang="fr-FR" altLang="zh-CN" sz="2200" b="1" dirty="0">
                <a:solidFill>
                  <a:schemeClr val="tx1"/>
                </a:solidFill>
              </a:rPr>
              <a:t> 6: 1-8</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P</a:t>
            </a:r>
            <a:r>
              <a:rPr lang="en-US" altLang="zh-CN" sz="2200" b="1" dirty="0" err="1">
                <a:solidFill>
                  <a:schemeClr val="tx1"/>
                </a:solidFill>
              </a:rPr>
              <a:t>astor</a:t>
            </a:r>
            <a:r>
              <a:rPr lang="en-US" altLang="zh-CN" sz="2200" b="1" dirty="0">
                <a:solidFill>
                  <a:schemeClr val="tx1"/>
                </a:solidFill>
              </a:rPr>
              <a:t> Bijoy</a:t>
            </a: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a:t>
            </a:r>
            <a:r>
              <a:rPr lang="en-US" sz="2400" b="1" dirty="0">
                <a:solidFill>
                  <a:srgbClr val="000000"/>
                </a:solidFill>
                <a:latin typeface="Calibri" panose="020F0502020204030204"/>
              </a:rPr>
              <a:t>19</a:t>
            </a:r>
            <a:r>
              <a:rPr lang="en-US" sz="2400" b="1" i="0" u="none" strike="noStrike" kern="1200" cap="none" spc="0" baseline="0" dirty="0">
                <a:solidFill>
                  <a:srgbClr val="000000"/>
                </a:solidFill>
                <a:uFillTx/>
                <a:latin typeface="Calibri" panose="020F0502020204030204"/>
              </a:rPr>
              <a:t> November 2023</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421433" y="357082"/>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28906" y="6304496"/>
            <a:ext cx="6063584" cy="2246769"/>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 Isaiah 6: 1-8</a:t>
            </a:r>
            <a:endParaRPr lang="en-NZ" sz="1400" b="1" u="sng" dirty="0"/>
          </a:p>
          <a:p>
            <a:pPr algn="just">
              <a:defRPr sz="1800" b="0" i="0" u="none" strike="noStrike" kern="0" cap="none" spc="0" baseline="0">
                <a:solidFill>
                  <a:srgbClr val="000000"/>
                </a:solidFill>
                <a:uFillTx/>
              </a:defRPr>
            </a:pPr>
            <a:r>
              <a:rPr lang="en-US" sz="1150" i="0" strike="noStrike" kern="1200" cap="none" spc="0" baseline="0" dirty="0">
                <a:uFillTx/>
              </a:rPr>
              <a:t>“In the year that King Uzziah died, I saw the Lord, high and exalted, seated on a throne; and the train of his robe filled the temple. 2 Above him were seraphim, each with six wings: With two wings they covered their faces, with two they covered their feet, and with two they were flying. 3 And they were calling to one another: “Holy, holy, holy is the LORD Almighty;</a:t>
            </a:r>
          </a:p>
          <a:p>
            <a:pPr algn="just">
              <a:defRPr sz="1800" b="0" i="0" u="none" strike="noStrike" kern="0" cap="none" spc="0" baseline="0">
                <a:solidFill>
                  <a:srgbClr val="000000"/>
                </a:solidFill>
                <a:uFillTx/>
              </a:defRPr>
            </a:pPr>
            <a:r>
              <a:rPr lang="en-US" sz="1150" i="0" strike="noStrike" kern="1200" cap="none" spc="0" baseline="0" dirty="0">
                <a:uFillTx/>
              </a:rPr>
              <a:t>    the whole earth is full of his glory.” 4 At the sound of their voices the doorposts and thresholds shook and the temple was filled with smoke. 5 “Woe to me!” I cried. “I am ruined! For I am a man of unclean lips, and I live among a people of unclean lips, and my eyes have seen the King, the LORD Almighty.” 6 Then one of the seraphim flew to me with a live coal in his hand, which he had taken with tongs from the altar. 7 With it he touched my mouth and said, “See, this has touched your lips; your guilt is taken away and your sin atoned for.”8 Then I heard the voice of the Lord saying, “Whom shall I send? And who will go for us?” And I said, “Here am I. Send me!”</a:t>
            </a:r>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2923058263"/>
              </p:ext>
            </p:extLst>
          </p:nvPr>
        </p:nvGraphicFramePr>
        <p:xfrm>
          <a:off x="4030828" y="3083181"/>
          <a:ext cx="2314357" cy="3144810"/>
        </p:xfrm>
        <a:graphic>
          <a:graphicData uri="http://schemas.openxmlformats.org/drawingml/2006/table">
            <a:tbl>
              <a:tblPr/>
              <a:tblGrid>
                <a:gridCol w="1237397">
                  <a:extLst>
                    <a:ext uri="{9D8B030D-6E8A-4147-A177-3AD203B41FA5}">
                      <a16:colId xmlns:a16="http://schemas.microsoft.com/office/drawing/2014/main" val="2098118127"/>
                    </a:ext>
                  </a:extLst>
                </a:gridCol>
                <a:gridCol w="1076960">
                  <a:extLst>
                    <a:ext uri="{9D8B030D-6E8A-4147-A177-3AD203B41FA5}">
                      <a16:colId xmlns:a16="http://schemas.microsoft.com/office/drawing/2014/main" val="588163276"/>
                    </a:ext>
                  </a:extLst>
                </a:gridCol>
              </a:tblGrid>
              <a:tr h="232610">
                <a:tc>
                  <a:txBody>
                    <a:bodyPr/>
                    <a:lstStyle/>
                    <a:p>
                      <a:r>
                        <a:rPr lang="en-NZ" sz="1200" b="0" i="0" dirty="0">
                          <a:effectLst/>
                        </a:rPr>
                        <a:t>10/40</a:t>
                      </a:r>
                      <a:r>
                        <a:rPr lang="zh-CN" altLang="en-US" sz="1200" b="0" i="0" dirty="0">
                          <a:effectLst/>
                        </a:rPr>
                        <a:t> </a:t>
                      </a:r>
                      <a:r>
                        <a:rPr lang="en-NZ" altLang="zh-CN" sz="1200" b="0" i="0" dirty="0">
                          <a:effectLst/>
                        </a:rPr>
                        <a:t>Window</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Yes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87495">
                <a:tc>
                  <a:txBody>
                    <a:bodyPr/>
                    <a:lstStyle/>
                    <a:p>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3,500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338231">
                <a:tc>
                  <a:txBody>
                    <a:bodyPr/>
                    <a:lstStyle/>
                    <a:p>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3,500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28744">
                <a:tc>
                  <a:txBody>
                    <a:bodyPr/>
                    <a:lstStyle/>
                    <a:p>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t>Pashto, Southern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87495">
                <a:tc>
                  <a:txBody>
                    <a:bodyPr/>
                    <a:lstStyle/>
                    <a:p>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87495">
                <a:tc>
                  <a:txBody>
                    <a:bodyPr/>
                    <a:lstStyle/>
                    <a:p>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Portions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87495">
                <a:tc>
                  <a:txBody>
                    <a:bodyPr/>
                    <a:lstStyle/>
                    <a:p>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28744">
                <a:tc>
                  <a:txBody>
                    <a:bodyPr/>
                    <a:lstStyle/>
                    <a:p>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287495">
                <a:tc>
                  <a:txBody>
                    <a:bodyPr/>
                    <a:lstStyle/>
                    <a:p>
                      <a:pPr marL="0" algn="l" defTabSz="914400" rtl="0" eaLnBrk="1" latinLnBrk="0" hangingPunct="1"/>
                      <a:r>
                        <a:rPr lang="en-NZ" sz="1200" b="0" i="0" kern="1200" dirty="0">
                          <a:solidFill>
                            <a:schemeClr val="tx1"/>
                          </a:solidFill>
                          <a:effectLst/>
                          <a:latin typeface="+mn-lt"/>
                          <a:ea typeface="+mn-ea"/>
                          <a:cs typeface="+mn-cs"/>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lang="en-US" sz="1200" b="0" i="0" kern="1200" dirty="0">
                          <a:solidFill>
                            <a:schemeClr val="tx1"/>
                          </a:solidFill>
                          <a:effectLst/>
                          <a:latin typeface="+mn-lt"/>
                          <a:ea typeface="+mn-ea"/>
                          <a:cs typeface="+mn-cs"/>
                        </a:rPr>
                        <a:t>Yes</a:t>
                      </a:r>
                      <a:endParaRPr lang="en-NZ" sz="1200" b="0" i="0"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87495">
                <a:tc>
                  <a:txBody>
                    <a:bodyPr/>
                    <a:lstStyle/>
                    <a:p>
                      <a:pPr marL="0" algn="l" defTabSz="914400" rtl="0" eaLnBrk="1" latinLnBrk="0" hangingPunct="1"/>
                      <a:r>
                        <a:rPr lang="en-NZ" sz="1200" b="0" i="0" kern="1200" dirty="0">
                          <a:solidFill>
                            <a:schemeClr val="tx1"/>
                          </a:solidFill>
                          <a:effectLst/>
                          <a:latin typeface="+mn-lt"/>
                          <a:ea typeface="+mn-ea"/>
                          <a:cs typeface="+mn-cs"/>
                        </a:rPr>
                        <a:t>Christian Adherent: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lang="en-NZ" sz="1200" b="0" i="0" kern="1200" dirty="0">
                          <a:solidFill>
                            <a:schemeClr val="tx1"/>
                          </a:solidFill>
                          <a:effectLst/>
                          <a:latin typeface="+mn-lt"/>
                          <a:ea typeface="+mn-ea"/>
                          <a:cs typeface="+mn-cs"/>
                        </a:rPr>
                        <a:t>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9239604"/>
                  </a:ext>
                </a:extLst>
              </a:tr>
              <a:tr h="220699">
                <a:tc>
                  <a:txBody>
                    <a:bodyPr/>
                    <a:lstStyle/>
                    <a:p>
                      <a:pPr marL="0" algn="l" defTabSz="914400" rtl="0" eaLnBrk="1" latinLnBrk="0" hangingPunct="1"/>
                      <a:r>
                        <a:rPr lang="en-NZ" sz="1200" b="0" i="0" kern="1200" dirty="0">
                          <a:solidFill>
                            <a:schemeClr val="tx1"/>
                          </a:solidFill>
                          <a:effectLst/>
                          <a:latin typeface="+mn-lt"/>
                          <a:ea typeface="+mn-ea"/>
                          <a:cs typeface="+mn-cs"/>
                        </a:rPr>
                        <a:t>Evangelical:</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i="0" kern="1200" dirty="0">
                          <a:solidFill>
                            <a:schemeClr val="tx1"/>
                          </a:solidFill>
                          <a:effectLst/>
                          <a:latin typeface="+mn-lt"/>
                          <a:ea typeface="+mn-ea"/>
                          <a:cs typeface="+mn-cs"/>
                        </a:rPr>
                        <a:t>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107975" y="401150"/>
            <a:ext cx="3026556" cy="2708434"/>
          </a:xfrm>
          <a:prstGeom prst="rect">
            <a:avLst/>
          </a:prstGeom>
          <a:noFill/>
        </p:spPr>
        <p:txBody>
          <a:bodyPr wrap="square">
            <a:spAutoFit/>
          </a:bodyPr>
          <a:lstStyle/>
          <a:p>
            <a:pPr algn="l"/>
            <a:r>
              <a:rPr lang="en-US" altLang="zh-CN" sz="1400" b="1" dirty="0" err="1">
                <a:effectLst/>
              </a:rPr>
              <a:t>Ormuri</a:t>
            </a:r>
            <a:r>
              <a:rPr lang="en-US" altLang="zh-CN" sz="1400" b="1" dirty="0">
                <a:effectLst/>
              </a:rPr>
              <a:t> in Afghanistan </a:t>
            </a:r>
          </a:p>
          <a:p>
            <a:pPr algn="l"/>
            <a:endParaRPr lang="en-US" altLang="zh-CN" sz="1200" dirty="0">
              <a:effectLst/>
            </a:endParaRPr>
          </a:p>
          <a:p>
            <a:pPr algn="l"/>
            <a:r>
              <a:rPr lang="en-US" altLang="zh-CN" sz="1200" dirty="0" err="1">
                <a:effectLst/>
              </a:rPr>
              <a:t>Ormuri</a:t>
            </a:r>
            <a:r>
              <a:rPr lang="en-US" altLang="zh-CN" sz="1200" dirty="0">
                <a:effectLst/>
              </a:rPr>
              <a:t> people live among the Pashtun in Paktika Province, southeast of Kabul in Afghanistan. Though they are Sunni Muslims, the </a:t>
            </a:r>
            <a:r>
              <a:rPr lang="en-US" altLang="zh-CN" sz="1200" dirty="0" err="1">
                <a:effectLst/>
              </a:rPr>
              <a:t>Ormuri</a:t>
            </a:r>
            <a:r>
              <a:rPr lang="en-US" altLang="zh-CN" sz="1200" dirty="0">
                <a:effectLst/>
              </a:rPr>
              <a:t> people also depend on spiritual forces and amulets for their needs.</a:t>
            </a:r>
          </a:p>
          <a:p>
            <a:pPr algn="l"/>
            <a:endParaRPr lang="en-US" altLang="zh-CN" sz="1200" dirty="0">
              <a:effectLst/>
            </a:endParaRPr>
          </a:p>
          <a:p>
            <a:pPr algn="l"/>
            <a:r>
              <a:rPr lang="en-US" altLang="zh-CN" sz="1200" b="1" dirty="0">
                <a:effectLst/>
              </a:rPr>
              <a:t>Ministry Obstacles</a:t>
            </a:r>
          </a:p>
          <a:p>
            <a:pPr algn="l"/>
            <a:r>
              <a:rPr lang="en-US" altLang="zh-CN" sz="1200" dirty="0">
                <a:effectLst/>
              </a:rPr>
              <a:t>Afghanistan presents many challenges to Christian workers, and there is physical danger. Physical remoteness and a devotion to the Islamic religious system make it very hard to reach </a:t>
            </a:r>
            <a:r>
              <a:rPr lang="en-US" altLang="zh-CN" sz="1200" dirty="0" err="1">
                <a:effectLst/>
              </a:rPr>
              <a:t>Ormuri</a:t>
            </a:r>
            <a:r>
              <a:rPr lang="en-US" altLang="zh-CN" sz="1200" dirty="0">
                <a:effectLst/>
              </a:rPr>
              <a:t> people. The Afghan</a:t>
            </a:r>
          </a:p>
        </p:txBody>
      </p:sp>
      <p:pic>
        <p:nvPicPr>
          <p:cNvPr id="1026" name="Picture 2" descr="Map of Ormuri in Afghanistan">
            <a:extLst>
              <a:ext uri="{FF2B5EF4-FFF2-40B4-BE49-F238E27FC236}">
                <a16:creationId xmlns:a16="http://schemas.microsoft.com/office/drawing/2014/main" id="{FC002019-8F4E-C689-B423-BD571F5932F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18622" y="623281"/>
            <a:ext cx="3173868" cy="239441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1ADCB60-A262-7FCD-AA28-A65FE4B3CC05}"/>
              </a:ext>
            </a:extLst>
          </p:cNvPr>
          <p:cNvSpPr txBox="1"/>
          <p:nvPr/>
        </p:nvSpPr>
        <p:spPr>
          <a:xfrm>
            <a:off x="114179" y="3028710"/>
            <a:ext cx="3907405" cy="3416320"/>
          </a:xfrm>
          <a:prstGeom prst="rect">
            <a:avLst/>
          </a:prstGeom>
          <a:noFill/>
        </p:spPr>
        <p:txBody>
          <a:bodyPr wrap="square">
            <a:spAutoFit/>
          </a:bodyPr>
          <a:lstStyle/>
          <a:p>
            <a:pPr algn="l"/>
            <a:r>
              <a:rPr lang="en-US" altLang="zh-CN" sz="1200" dirty="0">
                <a:effectLst/>
              </a:rPr>
              <a:t>government will not tolerate any spiritual input outside their Taliban guidelines. It will take a miracle to get gospel materials to the </a:t>
            </a:r>
            <a:r>
              <a:rPr lang="en-US" altLang="zh-CN" sz="1200" dirty="0" err="1">
                <a:effectLst/>
              </a:rPr>
              <a:t>Ormuri</a:t>
            </a:r>
            <a:r>
              <a:rPr lang="en-US" altLang="zh-CN" sz="1200" dirty="0">
                <a:effectLst/>
              </a:rPr>
              <a:t> people given their location.</a:t>
            </a:r>
          </a:p>
          <a:p>
            <a:pPr algn="l"/>
            <a:endParaRPr lang="en-US" altLang="zh-CN" sz="800" dirty="0">
              <a:effectLst/>
            </a:endParaRPr>
          </a:p>
          <a:p>
            <a:pPr algn="l"/>
            <a:r>
              <a:rPr lang="en-US" altLang="zh-CN" sz="1200" b="1" dirty="0">
                <a:effectLst/>
              </a:rPr>
              <a:t>Outreach Ideas</a:t>
            </a:r>
          </a:p>
          <a:p>
            <a:pPr algn="l"/>
            <a:r>
              <a:rPr lang="en-US" altLang="zh-CN" sz="1200" dirty="0">
                <a:effectLst/>
              </a:rPr>
              <a:t>Bible portions exist in the Pashto language of </a:t>
            </a:r>
            <a:r>
              <a:rPr lang="en-US" altLang="zh-CN" sz="1200" dirty="0" err="1">
                <a:effectLst/>
              </a:rPr>
              <a:t>Ormuri</a:t>
            </a:r>
            <a:r>
              <a:rPr lang="en-US" altLang="zh-CN" sz="1200" dirty="0">
                <a:effectLst/>
              </a:rPr>
              <a:t> people in addition to audio and visual resources, including the JESUS Film. Those with internet access can obtain these for themselves and their neighbors.</a:t>
            </a:r>
          </a:p>
          <a:p>
            <a:pPr algn="l"/>
            <a:endParaRPr lang="en-US" altLang="zh-CN" sz="800" dirty="0">
              <a:effectLst/>
            </a:endParaRPr>
          </a:p>
          <a:p>
            <a:pPr algn="l"/>
            <a:r>
              <a:rPr lang="en-US" altLang="zh-CN" sz="1200" b="1" dirty="0">
                <a:effectLst/>
              </a:rPr>
              <a:t>Prayer Focus</a:t>
            </a:r>
          </a:p>
          <a:p>
            <a:pPr algn="l"/>
            <a:r>
              <a:rPr lang="en-US" altLang="zh-CN" sz="1200" dirty="0">
                <a:effectLst/>
              </a:rPr>
              <a:t>Pray the Lord would stir the hearts of many </a:t>
            </a:r>
            <a:r>
              <a:rPr lang="en-US" altLang="zh-CN" sz="1200" dirty="0" err="1">
                <a:effectLst/>
              </a:rPr>
              <a:t>Ormuri</a:t>
            </a:r>
            <a:r>
              <a:rPr lang="en-US" altLang="zh-CN" sz="1200" dirty="0">
                <a:effectLst/>
              </a:rPr>
              <a:t> to seek forgiveness for their sin, forgiveness that comes only by placing faith in Christ. Pray for the Lord to approach </a:t>
            </a:r>
            <a:r>
              <a:rPr lang="en-US" altLang="zh-CN" sz="1200" dirty="0" err="1">
                <a:effectLst/>
              </a:rPr>
              <a:t>Ormuri</a:t>
            </a:r>
            <a:r>
              <a:rPr lang="en-US" altLang="zh-CN" sz="1200" dirty="0">
                <a:effectLst/>
              </a:rPr>
              <a:t> leaders through dreams and visions that will make them seek and find his answers. Pray for the Lord to make a way for them to easily access the JESUS Film. Pray for a major movement to Christ among the </a:t>
            </a:r>
            <a:r>
              <a:rPr lang="en-US" altLang="zh-CN" sz="1200" dirty="0" err="1">
                <a:effectLst/>
              </a:rPr>
              <a:t>Ormuri</a:t>
            </a:r>
            <a:r>
              <a:rPr lang="en-US" altLang="zh-CN" sz="1200" dirty="0">
                <a:effectLst/>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6878806"/>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lvl="0" algn="just" defTabSz="457200">
              <a:defRPr sz="1800" b="0" i="0" u="none" strike="noStrike" kern="0" cap="none" spc="0" baseline="0">
                <a:solidFill>
                  <a:srgbClr val="000000"/>
                </a:solidFill>
                <a:uFillTx/>
              </a:defRPr>
            </a:pPr>
            <a:r>
              <a:rPr lang="en-US" altLang="zh-CN" sz="1200" dirty="0"/>
              <a:t>Pray for the church and brothers and sisters, may the Holy Spirit lead us to grow together in love and knowledge, take root in the Rock of Christ downward, and bear the fruit of the Holy Spirit. </a:t>
            </a:r>
          </a:p>
          <a:p>
            <a:pPr lvl="0" algn="just" defTabSz="457200">
              <a:defRPr sz="1800" b="0" i="0" u="none" strike="noStrike" kern="0" cap="none" spc="0" baseline="0">
                <a:solidFill>
                  <a:srgbClr val="000000"/>
                </a:solidFill>
                <a:uFillTx/>
              </a:defRPr>
            </a:pPr>
            <a:r>
              <a:rPr lang="en-US" altLang="zh-CN" sz="1200" dirty="0"/>
              <a:t>Pray for Pastor David, Pray that the Almighty Lord heal him and restore his lung from shortness of breath symptoms.</a:t>
            </a:r>
          </a:p>
          <a:p>
            <a:pPr lvl="0" algn="just" defTabSz="457200">
              <a:defRPr sz="1800" b="0" i="0" u="none" strike="noStrike" kern="0" cap="none" spc="0" baseline="0">
                <a:solidFill>
                  <a:srgbClr val="000000"/>
                </a:solidFill>
                <a:uFillTx/>
              </a:defRPr>
            </a:pPr>
            <a:endParaRPr lang="en-US" altLang="zh-CN" sz="1200" b="1" i="0" u="sng" strike="noStrike" kern="1200" cap="none" spc="0" baseline="0" dirty="0">
              <a:uFillTx/>
              <a:latin typeface="Calibri" panose="020F0502020204030204"/>
            </a:endParaRPr>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Alpha: </a:t>
            </a:r>
          </a:p>
          <a:p>
            <a:pPr defTabSz="457200">
              <a:defRPr sz="1800" b="0" i="0" u="none" strike="noStrike" kern="0" cap="none" spc="0" baseline="0">
                <a:solidFill>
                  <a:srgbClr val="000000"/>
                </a:solidFill>
                <a:uFillTx/>
              </a:defRPr>
            </a:pPr>
            <a:r>
              <a:rPr lang="en-US" altLang="zh-CN" sz="1200" dirty="0">
                <a:latin typeface="Calibri" panose="020F0502020204030204"/>
              </a:rPr>
              <a:t>     every Sunday 11:45-1.30 (Chinese)</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p>
            <a:p>
              <a:pPr algn="just">
                <a:spcBef>
                  <a:spcPts val="600"/>
                </a:spcBef>
              </a:pPr>
              <a:r>
                <a:rPr lang="en-US" sz="1200" b="1" dirty="0"/>
                <a:t>19</a:t>
              </a:r>
              <a:r>
                <a:rPr lang="en-US" sz="1200" b="1" baseline="30000" dirty="0"/>
                <a:t>th</a:t>
              </a:r>
              <a:r>
                <a:rPr lang="en-US" sz="1200" b="1" dirty="0"/>
                <a:t>  Nov </a:t>
              </a:r>
              <a:r>
                <a:rPr lang="zh-CN" altLang="en-US" sz="1200" b="1" dirty="0"/>
                <a:t>（</a:t>
              </a:r>
              <a:r>
                <a:rPr lang="en-US" altLang="zh-CN" sz="1200" b="1" dirty="0"/>
                <a:t>tonight</a:t>
              </a:r>
              <a:r>
                <a:rPr lang="zh-CN" altLang="en-US" sz="1200" b="1" dirty="0"/>
                <a:t>）</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7:30pm (24</a:t>
              </a:r>
              <a:r>
                <a:rPr lang="en-NZ" sz="1200" baseline="30000" dirty="0"/>
                <a:t>th</a:t>
              </a:r>
              <a:r>
                <a:rPr lang="en-NZ" sz="1200" dirty="0"/>
                <a:t> November)</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5325" y="7335775"/>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2" name="Rectangle: Rounded Corners 1">
            <a:extLst>
              <a:ext uri="{FF2B5EF4-FFF2-40B4-BE49-F238E27FC236}">
                <a16:creationId xmlns:a16="http://schemas.microsoft.com/office/drawing/2014/main" id="{83811ED6-CE21-B659-9082-238156D257C3}"/>
              </a:ext>
            </a:extLst>
          </p:cNvPr>
          <p:cNvSpPr/>
          <p:nvPr/>
        </p:nvSpPr>
        <p:spPr>
          <a:xfrm>
            <a:off x="6268189" y="2860488"/>
            <a:ext cx="2676855" cy="999688"/>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Baptism</a:t>
            </a:r>
            <a:endParaRPr lang="en-US" altLang="zh-CN" sz="1400" b="1" u="sng" dirty="0">
              <a:solidFill>
                <a:schemeClr val="tx1"/>
              </a:solidFill>
              <a:highlight>
                <a:srgbClr val="FFFF00"/>
              </a:highlight>
            </a:endParaRPr>
          </a:p>
          <a:p>
            <a:pPr algn="ctr"/>
            <a:endParaRPr lang="en-US" altLang="zh-CN" sz="500" b="1" dirty="0">
              <a:solidFill>
                <a:schemeClr val="tx1"/>
              </a:solidFill>
            </a:endParaRPr>
          </a:p>
          <a:p>
            <a:pPr algn="ctr"/>
            <a:r>
              <a:rPr lang="en-US" altLang="zh-CN" sz="1200" dirty="0">
                <a:solidFill>
                  <a:schemeClr val="tx1"/>
                </a:solidFill>
              </a:rPr>
              <a:t>Time: 26</a:t>
            </a:r>
            <a:r>
              <a:rPr lang="en-US" altLang="zh-CN" sz="1200" baseline="30000" dirty="0">
                <a:solidFill>
                  <a:schemeClr val="tx1"/>
                </a:solidFill>
              </a:rPr>
              <a:t>th</a:t>
            </a:r>
            <a:r>
              <a:rPr lang="en-US" altLang="zh-CN" sz="1200" dirty="0">
                <a:solidFill>
                  <a:schemeClr val="tx1"/>
                </a:solidFill>
              </a:rPr>
              <a:t> November</a:t>
            </a:r>
          </a:p>
          <a:p>
            <a:pPr algn="ctr"/>
            <a:r>
              <a:rPr lang="en-US" altLang="zh-CN" sz="1200" dirty="0">
                <a:solidFill>
                  <a:schemeClr val="tx1"/>
                </a:solidFill>
              </a:rPr>
              <a:t>Please register with the pastors/ Wendy/ office</a:t>
            </a:r>
          </a:p>
        </p:txBody>
      </p:sp>
      <p:sp>
        <p:nvSpPr>
          <p:cNvPr id="13" name="Rectangle: Rounded Corners 12">
            <a:extLst>
              <a:ext uri="{FF2B5EF4-FFF2-40B4-BE49-F238E27FC236}">
                <a16:creationId xmlns:a16="http://schemas.microsoft.com/office/drawing/2014/main" id="{42DB8FB5-5E0B-F2B7-7BA1-441EE619426D}"/>
              </a:ext>
            </a:extLst>
          </p:cNvPr>
          <p:cNvSpPr/>
          <p:nvPr/>
        </p:nvSpPr>
        <p:spPr>
          <a:xfrm>
            <a:off x="6268189" y="4140814"/>
            <a:ext cx="2676855" cy="1616005"/>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2023 Thanksgiving Lunch </a:t>
            </a:r>
          </a:p>
          <a:p>
            <a:pPr algn="ctr"/>
            <a:r>
              <a:rPr lang="en-US" altLang="zh-CN" sz="1400" b="1" u="sng" dirty="0">
                <a:solidFill>
                  <a:schemeClr val="tx1"/>
                </a:solidFill>
              </a:rPr>
              <a:t>for all Volunteers</a:t>
            </a:r>
            <a:endParaRPr lang="en-US" altLang="zh-CN" sz="500" b="1" dirty="0">
              <a:solidFill>
                <a:schemeClr val="tx1"/>
              </a:solidFill>
            </a:endParaRPr>
          </a:p>
          <a:p>
            <a:pPr algn="ctr"/>
            <a:endParaRPr lang="en-US" altLang="zh-CN" sz="500" dirty="0">
              <a:solidFill>
                <a:schemeClr val="tx1"/>
              </a:solidFill>
            </a:endParaRPr>
          </a:p>
          <a:p>
            <a:pPr algn="ctr"/>
            <a:r>
              <a:rPr lang="en-US" altLang="zh-CN" sz="1200" dirty="0">
                <a:solidFill>
                  <a:schemeClr val="tx1"/>
                </a:solidFill>
              </a:rPr>
              <a:t>Time: 10</a:t>
            </a:r>
            <a:r>
              <a:rPr lang="en-US" altLang="zh-CN" sz="1200" baseline="30000" dirty="0">
                <a:solidFill>
                  <a:schemeClr val="tx1"/>
                </a:solidFill>
              </a:rPr>
              <a:t>th</a:t>
            </a:r>
            <a:r>
              <a:rPr lang="en-US" altLang="zh-CN" sz="1200" dirty="0">
                <a:solidFill>
                  <a:schemeClr val="tx1"/>
                </a:solidFill>
              </a:rPr>
              <a:t> Dec</a:t>
            </a:r>
            <a:br>
              <a:rPr lang="en-US" altLang="zh-CN" sz="1200" dirty="0">
                <a:solidFill>
                  <a:schemeClr val="tx1"/>
                </a:solidFill>
              </a:rPr>
            </a:br>
            <a:r>
              <a:rPr lang="en-US" altLang="zh-CN" sz="1200" dirty="0">
                <a:solidFill>
                  <a:schemeClr val="tx1"/>
                </a:solidFill>
              </a:rPr>
              <a:t>after service</a:t>
            </a:r>
            <a:br>
              <a:rPr lang="en-US" altLang="zh-CN" sz="1200" dirty="0">
                <a:solidFill>
                  <a:schemeClr val="tx1"/>
                </a:solidFill>
              </a:rPr>
            </a:br>
            <a:r>
              <a:rPr lang="en-US" altLang="zh-CN" sz="1200" dirty="0">
                <a:solidFill>
                  <a:schemeClr val="tx1"/>
                </a:solidFill>
              </a:rPr>
              <a:t>All the volunteers are invited to join, thank you so much for your love and dedication to our church this year!</a:t>
            </a:r>
          </a:p>
        </p:txBody>
      </p:sp>
      <p:sp>
        <p:nvSpPr>
          <p:cNvPr id="3" name="Rectangle: Rounded Corners 2">
            <a:extLst>
              <a:ext uri="{FF2B5EF4-FFF2-40B4-BE49-F238E27FC236}">
                <a16:creationId xmlns:a16="http://schemas.microsoft.com/office/drawing/2014/main" id="{B42A40A1-7FEA-F522-1978-EE2F608181C5}"/>
              </a:ext>
            </a:extLst>
          </p:cNvPr>
          <p:cNvSpPr/>
          <p:nvPr/>
        </p:nvSpPr>
        <p:spPr>
          <a:xfrm>
            <a:off x="6309843" y="6033417"/>
            <a:ext cx="2676855" cy="112754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Volunteers for Community Event</a:t>
            </a:r>
          </a:p>
          <a:p>
            <a:pPr algn="ctr"/>
            <a:endParaRPr lang="en-US" altLang="zh-CN" sz="500" b="1" dirty="0">
              <a:solidFill>
                <a:schemeClr val="tx1"/>
              </a:solidFill>
            </a:endParaRPr>
          </a:p>
          <a:p>
            <a:pPr algn="ctr"/>
            <a:r>
              <a:rPr lang="en-US" altLang="zh-CN" sz="1200" dirty="0">
                <a:solidFill>
                  <a:schemeClr val="tx1"/>
                </a:solidFill>
              </a:rPr>
              <a:t>Need people making and selling dumplings on 25</a:t>
            </a:r>
            <a:r>
              <a:rPr lang="en-US" altLang="zh-CN" sz="1200" baseline="30000" dirty="0">
                <a:solidFill>
                  <a:schemeClr val="tx1"/>
                </a:solidFill>
              </a:rPr>
              <a:t>th</a:t>
            </a:r>
            <a:r>
              <a:rPr lang="en-US" altLang="zh-CN" sz="1200" dirty="0">
                <a:solidFill>
                  <a:schemeClr val="tx1"/>
                </a:solidFill>
              </a:rPr>
              <a:t> Nov (Sat) at </a:t>
            </a:r>
          </a:p>
          <a:p>
            <a:pPr algn="ctr"/>
            <a:r>
              <a:rPr lang="en-US" altLang="zh-CN" sz="1200" dirty="0">
                <a:solidFill>
                  <a:schemeClr val="tx1"/>
                </a:solidFill>
              </a:rPr>
              <a:t>Mairangi Bay Park. Please see Pastor David for more detail.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BF8288-8C98-4D28-8021-499E32BCE447}">
  <ds:schemaRefs>
    <ds:schemaRef ds:uri="http://schemas.microsoft.com/sharepoint/v3/contenttype/forms"/>
  </ds:schemaRefs>
</ds:datastoreItem>
</file>

<file path=customXml/itemProps3.xml><?xml version="1.0" encoding="utf-8"?>
<ds:datastoreItem xmlns:ds="http://schemas.openxmlformats.org/officeDocument/2006/customXml" ds:itemID="{2A165623-34FF-489C-8487-16FE56101470}">
  <ds:schemaRef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elements/1.1/"/>
    <ds:schemaRef ds:uri="http://purl.org/dc/terms/"/>
    <ds:schemaRef ds:uri="c2d9cb71-a9ca-481f-99f2-00284961d3fc"/>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Office%20Theme</Template>
  <TotalTime>98756</TotalTime>
  <Words>1422</Words>
  <Application>Microsoft Office PowerPoint</Application>
  <PresentationFormat>Custom</PresentationFormat>
  <Paragraphs>117</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3218</cp:revision>
  <cp:lastPrinted>2023-10-26T22:57:12Z</cp:lastPrinted>
  <dcterms:created xsi:type="dcterms:W3CDTF">2016-04-12T21:55:00Z</dcterms:created>
  <dcterms:modified xsi:type="dcterms:W3CDTF">2023-11-17T00:23:15Z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