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12241213" cy="8640763"/>
  <p:notesSz cx="6800850" cy="99329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2">
          <p15:clr>
            <a:srgbClr val="A4A3A4"/>
          </p15:clr>
        </p15:guide>
        <p15:guide id="2" pos="3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668" autoAdjust="0"/>
    <p:restoredTop sz="96357" autoAdjust="0"/>
  </p:normalViewPr>
  <p:slideViewPr>
    <p:cSldViewPr snapToGrid="0">
      <p:cViewPr varScale="1">
        <p:scale>
          <a:sx n="91" d="100"/>
          <a:sy n="91" d="100"/>
        </p:scale>
        <p:origin x="2082" y="90"/>
      </p:cViewPr>
      <p:guideLst>
        <p:guide orient="horz" pos="2722"/>
        <p:guide pos="3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2863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A33AB-072E-4C96-9ECE-16DCFEB5F1E5}" type="datetimeFigureOut">
              <a:rPr lang="en-NZ" smtClean="0"/>
              <a:t>1/12/2023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241425"/>
            <a:ext cx="47498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41950" cy="3911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2863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96087-E0D0-4A78-BA5A-6AF6838A27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6832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2270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86802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0152" y="1414127"/>
            <a:ext cx="9180910" cy="300826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152" y="4538404"/>
            <a:ext cx="9180910" cy="208618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1/12/2023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3911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1/12/2023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7735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0120" y="460043"/>
            <a:ext cx="2639511" cy="7322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585" y="460043"/>
            <a:ext cx="7765519" cy="732264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1/12/2023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6884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1/12/2023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7478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209" y="2154192"/>
            <a:ext cx="10558047" cy="359431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209" y="5782512"/>
            <a:ext cx="10558047" cy="189016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1/12/2023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3133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585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116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1/12/2023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8761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460041"/>
            <a:ext cx="10558047" cy="16701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179" y="2118189"/>
            <a:ext cx="5178606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179" y="3156279"/>
            <a:ext cx="5178606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115" y="2118189"/>
            <a:ext cx="5204110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115" y="3156279"/>
            <a:ext cx="5204110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1/12/2023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031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1/12/2023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2706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1/12/2023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62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4111" y="1244112"/>
            <a:ext cx="6197115" cy="61405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1/12/2023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6856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4111" y="1244112"/>
            <a:ext cx="6197115" cy="614054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1/12/2023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68866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584" y="460041"/>
            <a:ext cx="10558047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584" y="2300204"/>
            <a:ext cx="10558047" cy="5482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585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54C1C-8B1A-4AE4-B074-FCE5453C6325}" type="datetimeFigureOut">
              <a:rPr lang="en-NZ" smtClean="0"/>
              <a:pPr/>
              <a:t>1/12/2023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903" y="8008709"/>
            <a:ext cx="413140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5358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5116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hyperlink" Target="http://www.mairangichurch.org.nz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mailto:office@mairangichurch.org.nz" TargetMode="External"/><Relationship Id="rId7" Type="http://schemas.openxmlformats.org/officeDocument/2006/relationships/hyperlink" Target="mailto:yangjie625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carolinelagrange7@gmail.com" TargetMode="External"/><Relationship Id="rId5" Type="http://schemas.openxmlformats.org/officeDocument/2006/relationships/hyperlink" Target="mailto:wendy@mairangichurch.org.nz" TargetMode="External"/><Relationship Id="rId4" Type="http://schemas.openxmlformats.org/officeDocument/2006/relationships/hyperlink" Target="mailto:david@mairangichurch.org.n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374732" y="3370977"/>
            <a:ext cx="5708455" cy="1716799"/>
          </a:xfrm>
        </p:spPr>
        <p:txBody>
          <a:bodyPr anchor="ctr"/>
          <a:lstStyle/>
          <a:p>
            <a:pPr algn="ctr"/>
            <a:r>
              <a:rPr lang="en-NZ" dirty="0"/>
              <a:t>Place for Pic / logo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901610" y="7639390"/>
            <a:ext cx="5020320" cy="406104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欢迎大家加入聚会前祷告会 </a:t>
            </a:r>
            <a:r>
              <a:rPr lang="en-US" altLang="zh-CN" sz="1050" b="1" dirty="0"/>
              <a:t> - </a:t>
            </a:r>
            <a:r>
              <a:rPr lang="zh-CN" altLang="en-US" sz="1050" b="1" dirty="0"/>
              <a:t>主日上午</a:t>
            </a:r>
            <a:r>
              <a:rPr lang="en-US" altLang="zh-CN" sz="1050" b="1" dirty="0"/>
              <a:t>9:30</a:t>
            </a:r>
            <a:r>
              <a:rPr lang="zh-CN" altLang="en-US" sz="1050" b="1" dirty="0"/>
              <a:t>教会副堂</a:t>
            </a:r>
            <a:endParaRPr lang="en-NZ" sz="1050" b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教会祷告会每月第一和第三周日晚七点</a:t>
            </a:r>
            <a:endParaRPr lang="en-NZ" altLang="zh-CN" sz="1050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806821" y="1303466"/>
            <a:ext cx="5239985" cy="429119"/>
          </a:xfrm>
        </p:spPr>
        <p:txBody>
          <a:bodyPr>
            <a:normAutofit/>
          </a:bodyPr>
          <a:lstStyle/>
          <a:p>
            <a:pPr algn="ctr"/>
            <a:r>
              <a:rPr lang="zh-CN" altLang="en-US" sz="1800" i="1" dirty="0"/>
              <a:t>認識主更多  傳揚主更多</a:t>
            </a:r>
            <a:endParaRPr lang="en-US" sz="1800" i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806821" y="5167192"/>
            <a:ext cx="5020321" cy="242060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4400" dirty="0">
                <a:latin typeface="+mn-ea"/>
              </a:rPr>
              <a:t>主日崇拜</a:t>
            </a:r>
            <a:endParaRPr lang="en-NZ" altLang="zh-CN" sz="4400" dirty="0">
              <a:latin typeface="+mn-ea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4400" dirty="0">
                <a:latin typeface="+mn-ea"/>
              </a:rPr>
              <a:t>10</a:t>
            </a:r>
            <a:r>
              <a:rPr lang="zh-CN" altLang="en-US" sz="4400" dirty="0">
                <a:latin typeface="+mn-ea"/>
              </a:rPr>
              <a:t>点 </a:t>
            </a:r>
            <a:r>
              <a:rPr lang="en-NZ" altLang="zh-CN" sz="4400" dirty="0">
                <a:latin typeface="+mn-ea"/>
              </a:rPr>
              <a:t>(</a:t>
            </a:r>
            <a:r>
              <a:rPr lang="zh-CN" altLang="en-US" sz="4400" dirty="0">
                <a:latin typeface="+mn-ea"/>
              </a:rPr>
              <a:t>含线上直播）</a:t>
            </a:r>
            <a:endParaRPr lang="en-NZ" altLang="zh-CN" sz="1600" b="1" dirty="0">
              <a:latin typeface="+mn-ea"/>
            </a:endParaRPr>
          </a:p>
          <a:p>
            <a:pPr marL="0" indent="0" algn="ctr">
              <a:buNone/>
            </a:pPr>
            <a:endParaRPr lang="en-US" altLang="zh-CN" sz="40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主题：爱中没有惧怕</a:t>
            </a:r>
            <a:endParaRPr lang="en-NZ" altLang="zh-CN" sz="8000" b="1" dirty="0">
              <a:latin typeface="+mn-ea"/>
            </a:endParaRPr>
          </a:p>
          <a:p>
            <a:pPr marL="0" indent="0" algn="ctr">
              <a:buNone/>
            </a:pPr>
            <a:endParaRPr lang="en-NZ" altLang="zh-CN" sz="32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经文</a:t>
            </a:r>
            <a:r>
              <a:rPr lang="en-NZ" altLang="zh-CN" sz="8000" b="1" dirty="0">
                <a:latin typeface="+mn-ea"/>
              </a:rPr>
              <a:t>:</a:t>
            </a:r>
            <a:r>
              <a:rPr lang="zh-CN" altLang="en-US" sz="8000" b="1" dirty="0">
                <a:latin typeface="+mn-ea"/>
              </a:rPr>
              <a:t> 罗马书 </a:t>
            </a:r>
            <a:r>
              <a:rPr lang="en-US" altLang="zh-CN" sz="8000" b="1" dirty="0">
                <a:latin typeface="+mn-ea"/>
              </a:rPr>
              <a:t>8</a:t>
            </a:r>
            <a:r>
              <a:rPr lang="zh-CN" altLang="en-US" sz="8000" b="1" dirty="0">
                <a:latin typeface="+mn-ea"/>
              </a:rPr>
              <a:t>：</a:t>
            </a:r>
            <a:r>
              <a:rPr lang="en-US" altLang="zh-CN" sz="8000" b="1" dirty="0">
                <a:latin typeface="+mn-ea"/>
              </a:rPr>
              <a:t>38-39</a:t>
            </a:r>
          </a:p>
          <a:p>
            <a:pPr marL="0" indent="0" algn="ctr">
              <a:buNone/>
            </a:pPr>
            <a:r>
              <a:rPr lang="zh-CN" altLang="en-US" sz="3200" b="1" dirty="0">
                <a:latin typeface="+mn-ea"/>
              </a:rPr>
              <a:t>  </a:t>
            </a:r>
            <a:endParaRPr lang="en-NZ" altLang="zh-CN" sz="32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讲员：</a:t>
            </a:r>
            <a:r>
              <a:rPr lang="en-NZ" altLang="zh-CN" sz="8000" b="1" dirty="0">
                <a:latin typeface="+mn-ea"/>
              </a:rPr>
              <a:t>Pastor B</a:t>
            </a:r>
            <a:r>
              <a:rPr lang="en-US" altLang="zh-CN" sz="8000" b="1" dirty="0" err="1">
                <a:latin typeface="+mn-ea"/>
              </a:rPr>
              <a:t>ijoy</a:t>
            </a:r>
            <a:endParaRPr lang="en-NZ" altLang="zh-CN" sz="8000" b="1" dirty="0">
              <a:latin typeface="+mn-ea"/>
            </a:endParaRPr>
          </a:p>
          <a:p>
            <a:pPr marL="0" indent="0" algn="ctr">
              <a:buNone/>
            </a:pPr>
            <a:endParaRPr lang="en-NZ" altLang="zh-CN" sz="8000" b="1" dirty="0">
              <a:latin typeface="+mn-ea"/>
            </a:endParaRPr>
          </a:p>
        </p:txBody>
      </p:sp>
      <p:pic>
        <p:nvPicPr>
          <p:cNvPr id="9" name="Picture 8" descr="MCC13478 - Mairangi Bay Church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2" t="16209" r="-12370" b="23723"/>
          <a:stretch>
            <a:fillRect/>
          </a:stretch>
        </p:blipFill>
        <p:spPr bwMode="auto">
          <a:xfrm>
            <a:off x="7306966" y="48332"/>
            <a:ext cx="4601711" cy="11249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 26"/>
          <p:cNvSpPr/>
          <p:nvPr/>
        </p:nvSpPr>
        <p:spPr>
          <a:xfrm>
            <a:off x="6901610" y="2049979"/>
            <a:ext cx="50203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ln w="0"/>
              </a:rPr>
              <a:t>教会周报</a:t>
            </a:r>
            <a:r>
              <a:rPr lang="en-US" sz="2000" dirty="0">
                <a:ln w="0"/>
              </a:rPr>
              <a:t> </a:t>
            </a:r>
          </a:p>
          <a:p>
            <a:pPr algn="ctr"/>
            <a:r>
              <a:rPr lang="en-US" sz="2400" b="1" dirty="0">
                <a:ln w="0"/>
              </a:rPr>
              <a:t>20</a:t>
            </a:r>
            <a:r>
              <a:rPr lang="en-US" altLang="zh-CN" sz="2400" b="1" dirty="0">
                <a:ln w="0"/>
              </a:rPr>
              <a:t>23</a:t>
            </a:r>
            <a:r>
              <a:rPr lang="zh-CN" altLang="en-US" sz="2400" b="1" dirty="0">
                <a:ln w="0"/>
              </a:rPr>
              <a:t>年</a:t>
            </a:r>
            <a:r>
              <a:rPr lang="en-NZ" altLang="zh-CN" sz="2400" b="1" dirty="0">
                <a:ln w="0"/>
              </a:rPr>
              <a:t>12</a:t>
            </a:r>
            <a:r>
              <a:rPr lang="zh-CN" altLang="en-US" sz="2400" b="1" dirty="0">
                <a:ln w="0"/>
              </a:rPr>
              <a:t>月</a:t>
            </a:r>
            <a:r>
              <a:rPr lang="en-NZ" altLang="zh-CN" sz="2400" b="1" dirty="0">
                <a:ln w="0"/>
              </a:rPr>
              <a:t>03</a:t>
            </a:r>
            <a:r>
              <a:rPr lang="zh-CN" altLang="en-US" sz="2400" b="1" dirty="0">
                <a:ln w="0"/>
              </a:rPr>
              <a:t>日</a:t>
            </a:r>
            <a:endParaRPr lang="en-US" sz="2400" b="1" dirty="0">
              <a:ln w="0"/>
            </a:endParaRPr>
          </a:p>
        </p:txBody>
      </p:sp>
      <p:sp>
        <p:nvSpPr>
          <p:cNvPr id="1025" name="TextBox 1024"/>
          <p:cNvSpPr txBox="1"/>
          <p:nvPr/>
        </p:nvSpPr>
        <p:spPr>
          <a:xfrm>
            <a:off x="6979653" y="8058858"/>
            <a:ext cx="5256336" cy="40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000" dirty="0"/>
              <a:t>49 </a:t>
            </a:r>
            <a:r>
              <a:rPr lang="en-NZ" sz="1000" dirty="0" err="1"/>
              <a:t>Maxwelton</a:t>
            </a:r>
            <a:r>
              <a:rPr lang="en-NZ" sz="1000" dirty="0"/>
              <a:t> Drive, Mairangi Bay, North Shore, Auckland 0630 </a:t>
            </a:r>
          </a:p>
          <a:p>
            <a:pPr algn="ctr"/>
            <a:r>
              <a:rPr lang="zh-CN" altLang="en-US" sz="1000" dirty="0"/>
              <a:t>电话</a:t>
            </a:r>
            <a:r>
              <a:rPr lang="en-NZ" sz="1000" dirty="0"/>
              <a:t> 09 478-6314, </a:t>
            </a:r>
            <a:r>
              <a:rPr lang="zh-CN" altLang="en-US" sz="1000" dirty="0"/>
              <a:t>教会网站</a:t>
            </a:r>
            <a:r>
              <a:rPr lang="en-NZ" sz="1000" dirty="0"/>
              <a:t>: </a:t>
            </a:r>
            <a:r>
              <a:rPr lang="en-NZ" sz="1000" dirty="0">
                <a:hlinkClick r:id="rId4"/>
              </a:rPr>
              <a:t>www.mairangichurch.org.nz</a:t>
            </a:r>
            <a:r>
              <a:rPr lang="en-NZ" sz="1000" dirty="0"/>
              <a:t>, </a:t>
            </a:r>
            <a:r>
              <a:rPr lang="zh-CN" altLang="en-US" sz="1000" dirty="0"/>
              <a:t>电邮</a:t>
            </a:r>
            <a:r>
              <a:rPr lang="en-NZ" sz="1000" dirty="0"/>
              <a:t>: office@mairangichurch.org.nz</a:t>
            </a:r>
          </a:p>
        </p:txBody>
      </p:sp>
      <p:pic>
        <p:nvPicPr>
          <p:cNvPr id="22" name="Picture 27">
            <a:extLst>
              <a:ext uri="{FF2B5EF4-FFF2-40B4-BE49-F238E27FC236}">
                <a16:creationId xmlns:a16="http://schemas.microsoft.com/office/drawing/2014/main" id="{8A5F9123-AE0E-47F1-BCDA-32FDB36A3E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04345" y="3080083"/>
            <a:ext cx="5252834" cy="200769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E6E4F4B-8200-4165-9A96-59B96300EBC4}"/>
              </a:ext>
            </a:extLst>
          </p:cNvPr>
          <p:cNvSpPr txBox="1"/>
          <p:nvPr/>
        </p:nvSpPr>
        <p:spPr>
          <a:xfrm>
            <a:off x="63185" y="27871"/>
            <a:ext cx="6165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为万国祷告 </a:t>
            </a:r>
            <a:r>
              <a:rPr lang="zh-CN" altLang="en-US" sz="1100" b="1" i="1" dirty="0"/>
              <a:t>“在列邦中述说他的荣耀！在万民中述说他的奇事！诗</a:t>
            </a:r>
            <a:r>
              <a:rPr lang="en-US" altLang="zh-CN" sz="1100" b="1" i="1" dirty="0"/>
              <a:t>96</a:t>
            </a:r>
            <a:r>
              <a:rPr lang="zh-CN" altLang="en-US" sz="1100" b="1" i="1" dirty="0"/>
              <a:t>：</a:t>
            </a:r>
            <a:r>
              <a:rPr lang="en-US" altLang="zh-CN" sz="1100" b="1" i="1" dirty="0"/>
              <a:t>3</a:t>
            </a:r>
            <a:r>
              <a:rPr lang="zh-CN" altLang="en-US" sz="1100" b="1" i="1" dirty="0"/>
              <a:t>”</a:t>
            </a:r>
            <a:endParaRPr lang="en-NZ" sz="1100" b="1" i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F86DD57-8316-4ED3-8E5A-5606CDF18D45}"/>
              </a:ext>
            </a:extLst>
          </p:cNvPr>
          <p:cNvSpPr txBox="1"/>
          <p:nvPr/>
        </p:nvSpPr>
        <p:spPr>
          <a:xfrm>
            <a:off x="3231186" y="405596"/>
            <a:ext cx="2446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i="1" dirty="0"/>
              <a:t>由 </a:t>
            </a:r>
            <a:r>
              <a:rPr lang="zh-CN" altLang="en-US" sz="1200" b="1" i="1" dirty="0"/>
              <a:t>约书亚计划</a:t>
            </a:r>
            <a:r>
              <a:rPr lang="zh-CN" altLang="en-US" sz="1200" i="1" dirty="0"/>
              <a:t>  </a:t>
            </a:r>
            <a:r>
              <a:rPr lang="en-US" altLang="zh-CN" sz="1200" b="1" i="1" dirty="0"/>
              <a:t>Joshua Project</a:t>
            </a:r>
            <a:r>
              <a:rPr lang="zh-CN" altLang="en-US" sz="1200" i="1" dirty="0"/>
              <a:t>提供</a:t>
            </a:r>
            <a:endParaRPr lang="en-NZ" sz="1200" b="1" i="1" dirty="0"/>
          </a:p>
        </p:txBody>
      </p:sp>
      <p:sp>
        <p:nvSpPr>
          <p:cNvPr id="16" name="TextBox 29">
            <a:extLst>
              <a:ext uri="{FF2B5EF4-FFF2-40B4-BE49-F238E27FC236}">
                <a16:creationId xmlns:a16="http://schemas.microsoft.com/office/drawing/2014/main" id="{9FCAAC8D-B927-0B64-E857-12FFB3CD895E}"/>
              </a:ext>
            </a:extLst>
          </p:cNvPr>
          <p:cNvSpPr txBox="1"/>
          <p:nvPr/>
        </p:nvSpPr>
        <p:spPr>
          <a:xfrm>
            <a:off x="143045" y="6855802"/>
            <a:ext cx="5818934" cy="1461939"/>
          </a:xfrm>
          <a:prstGeom prst="rect">
            <a:avLst/>
          </a:prstGeom>
          <a:solidFill>
            <a:srgbClr val="D9D9D9">
              <a:alpha val="50000"/>
            </a:srgbClr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400" b="1" u="sng" dirty="0"/>
              <a:t>本周经文（和合本</a:t>
            </a:r>
            <a:r>
              <a:rPr lang="en-NZ" altLang="zh-CN" sz="1400" b="1" u="sng" dirty="0"/>
              <a:t>) </a:t>
            </a:r>
            <a:r>
              <a:rPr lang="en-US" altLang="zh-CN" sz="1400" b="1" u="sng" dirty="0"/>
              <a:t>—</a:t>
            </a:r>
            <a:r>
              <a:rPr lang="zh-CN" altLang="en-US" sz="1400" b="1" u="sng" dirty="0"/>
              <a:t>罗马书</a:t>
            </a:r>
            <a:r>
              <a:rPr lang="en-US" altLang="zh-CN" sz="1400" b="1" u="sng" dirty="0"/>
              <a:t> 8</a:t>
            </a:r>
            <a:r>
              <a:rPr lang="zh-CN" altLang="en-US" sz="1400" b="1" u="sng" dirty="0"/>
              <a:t>：</a:t>
            </a:r>
            <a:r>
              <a:rPr lang="en-US" altLang="zh-CN" sz="1400" b="1" u="sng" dirty="0"/>
              <a:t>38-39 </a:t>
            </a:r>
            <a:endParaRPr lang="en-NZ" altLang="zh-CN" sz="1100" dirty="0">
              <a:solidFill>
                <a:srgbClr val="000000"/>
              </a:solidFill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NZ" altLang="zh-CN" sz="500" b="1" dirty="0">
              <a:solidFill>
                <a:srgbClr val="000000"/>
              </a:solidFill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NZ" altLang="zh-CN" sz="1300" b="1" dirty="0">
              <a:solidFill>
                <a:srgbClr val="000000"/>
              </a:solidFill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NZ" altLang="zh-CN" sz="1300" b="1" dirty="0">
                <a:solidFill>
                  <a:srgbClr val="000000"/>
                </a:solidFill>
                <a:latin typeface="system-ui"/>
              </a:rPr>
              <a:t>38</a:t>
            </a:r>
            <a:r>
              <a:rPr lang="zh-CN" altLang="en-US" sz="1300" b="1" dirty="0">
                <a:solidFill>
                  <a:srgbClr val="000000"/>
                </a:solidFill>
                <a:latin typeface="system-ui"/>
              </a:rPr>
              <a:t> 因为我深信无论是死，是生，是天使，是掌权的，是有能的，是现在的事，是将来的，</a:t>
            </a:r>
            <a:r>
              <a:rPr lang="en-US" altLang="zh-CN" sz="1300" b="1" dirty="0">
                <a:solidFill>
                  <a:srgbClr val="000000"/>
                </a:solidFill>
                <a:latin typeface="system-ui"/>
              </a:rPr>
              <a:t>39</a:t>
            </a:r>
            <a:r>
              <a:rPr lang="zh-CN" altLang="en-US" sz="1300" b="1" dirty="0">
                <a:solidFill>
                  <a:srgbClr val="000000"/>
                </a:solidFill>
                <a:latin typeface="system-ui"/>
              </a:rPr>
              <a:t>是高处的，是低处的，是别的受造之物，都不能叫我们与神的爱隔绝；这爱是在我们的主基督耶稣里的。</a:t>
            </a:r>
            <a:endParaRPr lang="en-NZ" altLang="zh-CN" sz="1300" b="1" dirty="0">
              <a:solidFill>
                <a:srgbClr val="000000"/>
              </a:solidFill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NZ" altLang="zh-CN" sz="1300" b="1" dirty="0">
              <a:solidFill>
                <a:srgbClr val="000000"/>
              </a:solidFill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NZ" altLang="zh-CN" sz="50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4D42518-B84B-D4BF-109A-17237191F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953026"/>
              </p:ext>
            </p:extLst>
          </p:nvPr>
        </p:nvGraphicFramePr>
        <p:xfrm>
          <a:off x="3599421" y="4140252"/>
          <a:ext cx="2050061" cy="2606040"/>
        </p:xfrm>
        <a:graphic>
          <a:graphicData uri="http://schemas.openxmlformats.org/drawingml/2006/table">
            <a:tbl>
              <a:tblPr/>
              <a:tblGrid>
                <a:gridCol w="945059">
                  <a:extLst>
                    <a:ext uri="{9D8B030D-6E8A-4147-A177-3AD203B41FA5}">
                      <a16:colId xmlns:a16="http://schemas.microsoft.com/office/drawing/2014/main" val="3323041517"/>
                    </a:ext>
                  </a:extLst>
                </a:gridCol>
                <a:gridCol w="1105002">
                  <a:extLst>
                    <a:ext uri="{9D8B030D-6E8A-4147-A177-3AD203B41FA5}">
                      <a16:colId xmlns:a16="http://schemas.microsoft.com/office/drawing/2014/main" val="990777293"/>
                    </a:ext>
                  </a:extLst>
                </a:gridCol>
              </a:tblGrid>
              <a:tr h="186000">
                <a:tc>
                  <a:txBody>
                    <a:bodyPr/>
                    <a:lstStyle/>
                    <a:p>
                      <a:endParaRPr lang="zh-CN" altLang="en-US" sz="11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1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0333790"/>
                  </a:ext>
                </a:extLst>
              </a:tr>
              <a:tr h="179357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总人口数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447,000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8535642"/>
                  </a:ext>
                </a:extLst>
              </a:tr>
              <a:tr h="179357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世界人口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447,000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523312"/>
                  </a:ext>
                </a:extLst>
              </a:tr>
              <a:tr h="187385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主要语言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/>
                        <a:t>B</a:t>
                      </a:r>
                      <a:r>
                        <a:rPr lang="en-US" altLang="zh-CN" sz="1200" b="0" i="0" dirty="0"/>
                        <a:t>angka</a:t>
                      </a:r>
                      <a:endParaRPr lang="en-US" sz="1200" b="0" i="0" dirty="0"/>
                    </a:p>
                  </a:txBody>
                  <a:tcPr marL="16898" marR="16898" marT="16898" marB="16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778431"/>
                  </a:ext>
                </a:extLst>
              </a:tr>
              <a:tr h="179357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主要宗教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b="0" i="0" dirty="0">
                          <a:effectLst/>
                        </a:rPr>
                        <a:t>伊斯兰教</a:t>
                      </a:r>
                      <a:endParaRPr lang="en-NZ" sz="1200" b="0" i="0" dirty="0">
                        <a:effectLst/>
                      </a:endParaRPr>
                    </a:p>
                  </a:txBody>
                  <a:tcPr marL="16898" marR="16898" marT="16898" marB="16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9795340"/>
                  </a:ext>
                </a:extLst>
              </a:tr>
              <a:tr h="179357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圣经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部分书卷</a:t>
                      </a:r>
                      <a:endParaRPr lang="en-US" altLang="zh-CN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984707"/>
                  </a:ext>
                </a:extLst>
              </a:tr>
              <a:tr h="189404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线上语音</a:t>
                      </a:r>
                      <a:r>
                        <a:rPr lang="en-N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NT: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没有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562005"/>
                  </a:ext>
                </a:extLst>
              </a:tr>
              <a:tr h="179357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耶穌传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8649157"/>
                  </a:ext>
                </a:extLst>
              </a:tr>
              <a:tr h="179357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录音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6877925"/>
                  </a:ext>
                </a:extLst>
              </a:tr>
              <a:tr h="189404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基督的追随者</a:t>
                      </a: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少于</a:t>
                      </a:r>
                      <a:r>
                        <a:rPr lang="en-NZ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0.2%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6228248"/>
                  </a:ext>
                </a:extLst>
              </a:tr>
              <a:tr h="179357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状态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未接触的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024822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52CDF0E6-6482-EB39-0551-747FE57ACC30}"/>
              </a:ext>
            </a:extLst>
          </p:cNvPr>
          <p:cNvSpPr txBox="1"/>
          <p:nvPr/>
        </p:nvSpPr>
        <p:spPr>
          <a:xfrm>
            <a:off x="148947" y="447099"/>
            <a:ext cx="3082239" cy="62632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400" b="1" dirty="0"/>
              <a:t>邦加人 在 印度尼西亚</a:t>
            </a:r>
            <a:r>
              <a:rPr lang="en-US" altLang="zh-CN" sz="1400" b="1" dirty="0"/>
              <a:t>, </a:t>
            </a:r>
            <a:r>
              <a:rPr lang="zh-CN" altLang="en-US" sz="1400" b="1" dirty="0"/>
              <a:t>印尼</a:t>
            </a:r>
          </a:p>
          <a:p>
            <a:endParaRPr lang="zh-CN" altLang="en-US" sz="1200" b="1" dirty="0"/>
          </a:p>
          <a:p>
            <a:r>
              <a:rPr lang="zh-CN" altLang="en-US" sz="1250" dirty="0"/>
              <a:t>邦加人居住在南中国海的邦加岛上，位于邦加</a:t>
            </a:r>
            <a:r>
              <a:rPr lang="en-US" altLang="zh-CN" sz="1250" dirty="0"/>
              <a:t>-</a:t>
            </a:r>
            <a:r>
              <a:rPr lang="zh-CN" altLang="en-US" sz="1250" dirty="0"/>
              <a:t>勿里洞省苏门答腊岛东海岸外。其他印度尼西亚人经常来游览该岛，因为这里有美丽的海滩。岛上居民由两个群体组成：马来人后裔和华人后裔。邦加马来人是穆斯林，但他们的信仰并不特别正统。在日落仪式祈祷期间，清真寺很少访客。</a:t>
            </a:r>
          </a:p>
          <a:p>
            <a:endParaRPr lang="zh-CN" altLang="en-US" sz="1250" dirty="0"/>
          </a:p>
          <a:p>
            <a:r>
              <a:rPr lang="zh-CN" altLang="en-US" sz="1250" b="1" u="sng" dirty="0"/>
              <a:t>事工阻礙</a:t>
            </a:r>
            <a:r>
              <a:rPr lang="en-US" altLang="zh-CN" sz="1250" b="1" u="sng" dirty="0"/>
              <a:t>: </a:t>
            </a:r>
          </a:p>
          <a:p>
            <a:r>
              <a:rPr lang="zh-CN" altLang="en-US" sz="1250" dirty="0"/>
              <a:t>邦加人是穆斯林，因此他们信仰</a:t>
            </a:r>
            <a:r>
              <a:rPr lang="en-US" altLang="zh-CN" sz="1250" dirty="0"/>
              <a:t>《</a:t>
            </a:r>
            <a:r>
              <a:rPr lang="zh-CN" altLang="en-US" sz="1250" dirty="0"/>
              <a:t>古兰经</a:t>
            </a:r>
            <a:r>
              <a:rPr lang="en-US" altLang="zh-CN" sz="1250" dirty="0"/>
              <a:t>》</a:t>
            </a:r>
            <a:r>
              <a:rPr lang="zh-CN" altLang="en-US" sz="1250" dirty="0"/>
              <a:t>的教义，而不是耶稣基督的宝血。</a:t>
            </a:r>
          </a:p>
          <a:p>
            <a:endParaRPr lang="zh-CN" altLang="en-US" sz="1250" dirty="0"/>
          </a:p>
          <a:p>
            <a:r>
              <a:rPr lang="zh-CN" altLang="en-US" sz="1250" b="1" u="sng" dirty="0"/>
              <a:t>外展创意想法</a:t>
            </a:r>
            <a:r>
              <a:rPr lang="en-US" altLang="zh-CN" sz="1250" b="1" u="sng" dirty="0"/>
              <a:t>: </a:t>
            </a:r>
          </a:p>
          <a:p>
            <a:r>
              <a:rPr lang="zh-CN" altLang="en-US" sz="1250" dirty="0"/>
              <a:t>锡矿开采业是邦加人的主要产业，但现在经济不景气。这为基督徒提供服事邦加人的机会，帮助他们建立新业务和探索新产业。</a:t>
            </a:r>
          </a:p>
          <a:p>
            <a:endParaRPr lang="zh-CN" altLang="en-US" sz="1250" dirty="0"/>
          </a:p>
          <a:p>
            <a:r>
              <a:rPr lang="zh-CN" altLang="en-US" sz="1250" b="1" u="sng" dirty="0"/>
              <a:t>经文焦点</a:t>
            </a:r>
            <a:r>
              <a:rPr lang="en-US" altLang="zh-CN" sz="1250" b="1" u="sng" dirty="0"/>
              <a:t>: </a:t>
            </a:r>
          </a:p>
          <a:p>
            <a:r>
              <a:rPr lang="en-US" altLang="zh-CN" sz="1250" dirty="0"/>
              <a:t>"</a:t>
            </a:r>
            <a:r>
              <a:rPr lang="zh-CN" altLang="en-US" sz="1250" dirty="0"/>
              <a:t>我们有这指望，如同灵魂的锚，又坚固又牢靠，且通入幔内。</a:t>
            </a:r>
            <a:r>
              <a:rPr lang="en-US" altLang="zh-CN" sz="1250" dirty="0"/>
              <a:t>"- </a:t>
            </a:r>
            <a:r>
              <a:rPr lang="zh-CN" altLang="en-US" sz="1250" dirty="0"/>
              <a:t>希伯来书 </a:t>
            </a:r>
            <a:r>
              <a:rPr lang="en-US" altLang="zh-CN" sz="1250" dirty="0"/>
              <a:t>6:19</a:t>
            </a:r>
          </a:p>
          <a:p>
            <a:endParaRPr lang="en-US" altLang="zh-CN" sz="1250" dirty="0"/>
          </a:p>
          <a:p>
            <a:r>
              <a:rPr lang="zh-CN" altLang="en-US" sz="1250" b="1" u="sng" dirty="0"/>
              <a:t>祷告重点：</a:t>
            </a:r>
            <a:endParaRPr lang="en-NZ" altLang="zh-CN" sz="1250" b="1" u="sng" dirty="0"/>
          </a:p>
          <a:p>
            <a:r>
              <a:rPr lang="zh-CN" altLang="en-US" sz="1250" dirty="0"/>
              <a:t>祷告圣灵引导这个未得之民群体，依靠基督为指望，使祂成为他们灵魂的锚。 求主帮助邦加社区经济繁荣，并信实地为陷入困境的家庭提供经济资源。 求主帮助邦加人当中的小群基督跟随者，能勇敢地与未信的邻居分享基督的爱。 求主赐给邦加人属灵的饥渴，带领他们走向十字架。 </a:t>
            </a:r>
            <a:endParaRPr lang="en-NZ" altLang="zh-CN" sz="1250" dirty="0"/>
          </a:p>
        </p:txBody>
      </p:sp>
      <p:pic>
        <p:nvPicPr>
          <p:cNvPr id="4" name="Picture 2" descr="Map of Bangka in Indonesia">
            <a:extLst>
              <a:ext uri="{FF2B5EF4-FFF2-40B4-BE49-F238E27FC236}">
                <a16:creationId xmlns:a16="http://schemas.microsoft.com/office/drawing/2014/main" id="{799F267A-A658-11FE-CFF0-DF52864040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437" y="690988"/>
            <a:ext cx="2626044" cy="3589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804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44" y="237440"/>
            <a:ext cx="5717821" cy="998115"/>
          </a:xfrm>
        </p:spPr>
        <p:txBody>
          <a:bodyPr>
            <a:noAutofit/>
          </a:bodyPr>
          <a:lstStyle/>
          <a:p>
            <a:pPr algn="just"/>
            <a:r>
              <a:rPr lang="zh-CN" altLang="en-US" sz="1400" u="sng" dirty="0"/>
              <a:t>欢迎来到麦朗依湾社区教会</a:t>
            </a:r>
            <a:r>
              <a:rPr lang="en-US" sz="1400" u="sng" dirty="0"/>
              <a:t> (MBCC)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0" dirty="0"/>
              <a:t>如果您是第一次来到我们当中参加我们的主日崇拜，请在聚会结束后到我们的欢迎角，我们将非常乐意回答您有关教会的问题。我们是个国际性多元文化教会，每周迎接来自各国的家庭和个人，向各样语言和文化背景的会众开放。</a:t>
            </a:r>
            <a:endParaRPr lang="en-NZ" altLang="zh-CN" sz="1200" b="0" dirty="0"/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ja-JP" altLang="en-US" sz="1200" b="0" dirty="0"/>
              <a:t>欢迎中国朋友参加</a:t>
            </a:r>
            <a:r>
              <a:rPr lang="en-ZW" sz="1200" b="0" dirty="0"/>
              <a:t>. </a:t>
            </a:r>
            <a:r>
              <a:rPr lang="ja-JP" altLang="en-US" sz="1200" b="0" dirty="0"/>
              <a:t>どの国の方も大歓迎します。</a:t>
            </a:r>
            <a:endParaRPr lang="en-NZ" sz="1200" b="0" dirty="0"/>
          </a:p>
        </p:txBody>
      </p:sp>
      <p:sp>
        <p:nvSpPr>
          <p:cNvPr id="17" name="TextBox 16"/>
          <p:cNvSpPr txBox="1"/>
          <p:nvPr/>
        </p:nvSpPr>
        <p:spPr>
          <a:xfrm>
            <a:off x="58487" y="2220918"/>
            <a:ext cx="5877713" cy="18774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zh-CN" altLang="en-US" sz="1400" u="sng" dirty="0"/>
              <a:t>教会联系信息</a:t>
            </a:r>
            <a:endParaRPr lang="en-US" altLang="zh-CN" sz="1400" u="sng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教会办公室</a:t>
            </a:r>
            <a:r>
              <a:rPr lang="es-ES" sz="1200" dirty="0"/>
              <a:t>: 09 478-6314</a:t>
            </a:r>
            <a:r>
              <a:rPr lang="en-NZ" sz="1200" dirty="0"/>
              <a:t>,</a:t>
            </a:r>
            <a:r>
              <a:rPr lang="es-ES" sz="1200" dirty="0"/>
              <a:t> </a:t>
            </a:r>
            <a:r>
              <a:rPr lang="es-ES" sz="1200" dirty="0">
                <a:hlinkClick r:id="rId3"/>
              </a:rPr>
              <a:t>office@mairangichurch.org.nz</a:t>
            </a:r>
            <a:endParaRPr lang="es-ES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周二至周五</a:t>
            </a:r>
            <a:r>
              <a:rPr lang="zh-CN" altLang="en-US" sz="1200" dirty="0">
                <a:latin typeface="+mn-ea"/>
              </a:rPr>
              <a:t>早上</a:t>
            </a:r>
            <a:r>
              <a:rPr lang="en-US" altLang="zh-CN" sz="1200" dirty="0">
                <a:latin typeface="+mn-ea"/>
              </a:rPr>
              <a:t>9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– </a:t>
            </a:r>
            <a:r>
              <a:rPr lang="zh-CN" altLang="en-US" sz="1200" dirty="0">
                <a:latin typeface="+mn-ea"/>
              </a:rPr>
              <a:t>下午</a:t>
            </a:r>
            <a:r>
              <a:rPr lang="en-US" altLang="zh-CN" sz="1200" dirty="0">
                <a:latin typeface="+mn-ea"/>
              </a:rPr>
              <a:t>12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</a:t>
            </a:r>
            <a:r>
              <a:rPr lang="zh-CN" altLang="en-US" sz="1200" dirty="0">
                <a:latin typeface="+mn-ea"/>
              </a:rPr>
              <a:t>（其它时间请预约）</a:t>
            </a:r>
            <a:endParaRPr lang="es-ES" altLang="zh-CN" sz="1200" dirty="0">
              <a:latin typeface="+mn-ea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暂代主任 牧师 </a:t>
            </a:r>
            <a:r>
              <a:rPr lang="en-NZ" altLang="zh-CN" sz="1200" dirty="0"/>
              <a:t>	</a:t>
            </a:r>
            <a:r>
              <a:rPr lang="en-US" sz="1200" dirty="0"/>
              <a:t>David Yeh</a:t>
            </a:r>
            <a:r>
              <a:rPr lang="zh-CN" altLang="en-US" sz="1200" dirty="0"/>
              <a:t>：</a:t>
            </a:r>
            <a:r>
              <a:rPr lang="es-ES" sz="1200" dirty="0">
                <a:solidFill>
                  <a:srgbClr val="000000"/>
                </a:solidFill>
              </a:rPr>
              <a:t>022 5220 670,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david@mairangichurch.org.nz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协理牧师                      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Bijoy Joy</a:t>
            </a: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：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020 4020 6404,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等线" pitchFamily="2"/>
              </a:rPr>
              <a:t>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bijoy@mairangichurch.org.nz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华语传道</a:t>
            </a:r>
            <a:r>
              <a:rPr lang="en-NZ" altLang="zh-CN" sz="1200" dirty="0"/>
              <a:t>		</a:t>
            </a:r>
            <a:r>
              <a:rPr lang="en-NZ" sz="1200" dirty="0"/>
              <a:t>Wendy Liu: 021 0265 4800, </a:t>
            </a:r>
            <a:r>
              <a:rPr lang="en-NZ" sz="1200" dirty="0">
                <a:hlinkClick r:id="rId5"/>
              </a:rPr>
              <a:t>wendy@mairangichurch.org.nz</a:t>
            </a:r>
            <a:endParaRPr lang="en-NZ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教会行政</a:t>
            </a:r>
            <a:r>
              <a:rPr lang="en-NZ" altLang="zh-CN" sz="1200" dirty="0"/>
              <a:t>	</a:t>
            </a:r>
            <a:r>
              <a:rPr lang="es-ES" altLang="zh-CN" sz="1200" dirty="0"/>
              <a:t> 	</a:t>
            </a:r>
            <a:r>
              <a:rPr lang="en-US" altLang="zh-CN" sz="1200" dirty="0"/>
              <a:t>Cobi Wu:</a:t>
            </a:r>
            <a:r>
              <a:rPr lang="en-NZ" sz="1200" dirty="0"/>
              <a:t> </a:t>
            </a:r>
            <a:r>
              <a:rPr lang="es-ES" sz="1200" dirty="0">
                <a:hlinkClick r:id="rId3"/>
              </a:rPr>
              <a:t>office@mairangichurch.org.nz</a:t>
            </a:r>
            <a:endParaRPr lang="en-US" altLang="zh-CN" sz="1200" dirty="0"/>
          </a:p>
        </p:txBody>
      </p:sp>
      <p:sp>
        <p:nvSpPr>
          <p:cNvPr id="25" name="Rounded Rectangle 29">
            <a:extLst>
              <a:ext uri="{FF2B5EF4-FFF2-40B4-BE49-F238E27FC236}">
                <a16:creationId xmlns:a16="http://schemas.microsoft.com/office/drawing/2014/main" id="{FA4E8EDF-DD17-4860-B68F-DB5D34378401}"/>
              </a:ext>
            </a:extLst>
          </p:cNvPr>
          <p:cNvSpPr/>
          <p:nvPr/>
        </p:nvSpPr>
        <p:spPr>
          <a:xfrm>
            <a:off x="67958" y="1246755"/>
            <a:ext cx="5710529" cy="885927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D0CECE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100794" tIns="50392" rIns="100794" bIns="50392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If you would like to hear a Chinese, please ask for a he</a:t>
            </a:r>
            <a:r>
              <a:rPr lang="en-NZ" altLang="zh-CN" sz="1200" dirty="0">
                <a:latin typeface="Calibri" panose="020F0502020204030204"/>
              </a:rPr>
              <a:t>a</a:t>
            </a:r>
            <a:r>
              <a:rPr lang="en-US" altLang="zh-CN" sz="1200" b="0" i="0" u="none" strike="noStrike" kern="1200" cap="none" spc="0" baseline="0" dirty="0" err="1">
                <a:uFillTx/>
                <a:latin typeface="Calibri" panose="020F0502020204030204"/>
              </a:rPr>
              <a:t>dset</a:t>
            </a: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. Please put the low battery headset at the yellow tray and the normal ones back to the original slot.</a:t>
            </a:r>
            <a:endParaRPr lang="en-US" altLang="zh-CN" sz="1200" dirty="0">
              <a:latin typeface="Calibri" panose="020F0502020204030204"/>
            </a:endParaRPr>
          </a:p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b="0" i="0" u="none" strike="noStrike" kern="1200" cap="none" spc="0" baseline="0" dirty="0">
                <a:uFillTx/>
                <a:latin typeface="Calibri" panose="020F0502020204030204"/>
              </a:rPr>
              <a:t>如果您需要听中文翻译可以向服事人员要一个耳机</a:t>
            </a:r>
            <a:r>
              <a:rPr lang="zh-CN" altLang="en-US" sz="1200" dirty="0">
                <a:latin typeface="Calibri" panose="020F0502020204030204"/>
              </a:rPr>
              <a:t>。请将需要充电的耳机放在黄色的盒子里，正常的耳机请关闭电源放回原来的盒子。</a:t>
            </a: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 </a:t>
            </a:r>
            <a:endParaRPr lang="en-NZ" sz="1200" b="0" i="0" u="none" strike="noStrike" kern="1200" cap="none" spc="0" baseline="0" dirty="0">
              <a:uFillTx/>
              <a:latin typeface="Calibri" panose="020F050202020403020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381EBD-11B0-4C4D-9C81-3F4E490FFFE8}"/>
              </a:ext>
            </a:extLst>
          </p:cNvPr>
          <p:cNvSpPr txBox="1"/>
          <p:nvPr/>
        </p:nvSpPr>
        <p:spPr>
          <a:xfrm>
            <a:off x="9296690" y="126877"/>
            <a:ext cx="2795428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b="1" u="sng" dirty="0">
                <a:solidFill>
                  <a:srgbClr val="000000"/>
                </a:solidFill>
                <a:latin typeface="Calibri"/>
              </a:rPr>
              <a:t>祷</a:t>
            </a:r>
            <a:r>
              <a:rPr lang="zh-CN" altLang="en-US" b="1" u="sng" kern="0" dirty="0">
                <a:solidFill>
                  <a:srgbClr val="000000"/>
                </a:solidFill>
                <a:latin typeface="Calibri"/>
              </a:rPr>
              <a:t>告</a:t>
            </a:r>
            <a:r>
              <a:rPr lang="zh-CN" altLang="en-US" b="1" u="sng" kern="0" dirty="0">
                <a:solidFill>
                  <a:srgbClr val="000000"/>
                </a:solidFill>
                <a:latin typeface="+mn-ea"/>
              </a:rPr>
              <a:t>及代祷</a:t>
            </a:r>
            <a:br>
              <a:rPr lang="en-NZ" altLang="zh-CN" sz="1200" b="1" i="1" u="sng" kern="0" dirty="0">
                <a:solidFill>
                  <a:srgbClr val="000000"/>
                </a:solidFill>
                <a:latin typeface="+mn-ea"/>
              </a:rPr>
            </a:br>
            <a:r>
              <a:rPr lang="en-NZ" sz="1000" b="1" i="1" kern="0" dirty="0">
                <a:solidFill>
                  <a:srgbClr val="000000"/>
                </a:solidFill>
                <a:latin typeface="+mn-ea"/>
              </a:rPr>
              <a:t>“</a:t>
            </a:r>
            <a:r>
              <a:rPr lang="zh-CN" altLang="en-US" sz="1000" b="1" i="1" kern="0" dirty="0">
                <a:solidFill>
                  <a:srgbClr val="000000"/>
                </a:solidFill>
                <a:latin typeface="+mn-ea"/>
              </a:rPr>
              <a:t>你们要互相代求</a:t>
            </a:r>
            <a:r>
              <a:rPr lang="en-NZ" sz="1000" b="1" i="1" kern="0" dirty="0">
                <a:solidFill>
                  <a:srgbClr val="000000"/>
                </a:solidFill>
                <a:latin typeface="+mn-ea"/>
              </a:rPr>
              <a:t>,”</a:t>
            </a:r>
            <a:r>
              <a:rPr lang="zh-CN" altLang="en-US" sz="1000" b="1" i="1" kern="0" dirty="0">
                <a:solidFill>
                  <a:srgbClr val="000000"/>
                </a:solidFill>
                <a:latin typeface="+mn-ea"/>
              </a:rPr>
              <a:t>雅</a:t>
            </a:r>
            <a:r>
              <a:rPr lang="zh-CN" altLang="en-US" sz="1000" b="1" i="1" kern="0" dirty="0">
                <a:latin typeface="+mn-ea"/>
              </a:rPr>
              <a:t>各书</a:t>
            </a:r>
            <a:r>
              <a:rPr lang="en-NZ" altLang="zh-CN" sz="1000" b="1" i="1" kern="0" dirty="0">
                <a:latin typeface="+mn-ea"/>
              </a:rPr>
              <a:t>5:16</a:t>
            </a:r>
            <a:r>
              <a:rPr lang="zh-CN" altLang="en-US" sz="1000" b="1" i="1" kern="0" dirty="0">
                <a:latin typeface="+mn-ea"/>
              </a:rPr>
              <a:t>下</a:t>
            </a:r>
            <a:endParaRPr lang="en-NZ" sz="1200" i="1" kern="0" dirty="0">
              <a:latin typeface="+mn-ea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i="1" kern="0" dirty="0">
                <a:cs typeface="Arial" panose="020B0604020202020204" pitchFamily="34" charset="0"/>
              </a:rPr>
              <a:t>请在教会的祷告墙上留下你的代祷事项，蒙应允的祷告或者见证。记得今天起在这一周中为墙上的代祷事项祷告</a:t>
            </a:r>
            <a:endParaRPr lang="en-NZ" altLang="zh-CN" sz="1200" i="1" kern="0" dirty="0"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kern="0" dirty="0"/>
              <a:t>感恩和祷告</a:t>
            </a:r>
            <a:endParaRPr lang="en-NZ" altLang="zh-CN" sz="1200" b="1" u="sng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为教会的弟兄姐妹们祷告。愿圣灵亲自带领我们，在爱心与知识上同得长进，向下扎根于基督磐石，向上结出圣灵的果子。</a:t>
            </a:r>
            <a:endParaRPr lang="en-NZ" altLang="zh-CN" sz="1200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为叶牧师献上祷告。求主大能的手来医治叶牧师，让他从低血氧饱和度和呼吸困难中尽快康复。</a:t>
            </a:r>
            <a:endParaRPr lang="en-NZ" altLang="zh-CN" sz="1200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1600" b="1" u="sng" dirty="0"/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dirty="0"/>
              <a:t>教会外展项目</a:t>
            </a:r>
            <a:r>
              <a:rPr lang="en-NZ" sz="1600" u="sng" dirty="0"/>
              <a:t> 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街头传福音</a:t>
            </a:r>
            <a:br>
              <a:rPr lang="en-NZ" altLang="zh-CN" sz="1200" b="1" dirty="0"/>
            </a:br>
            <a:r>
              <a:rPr lang="zh-CN" altLang="en-US" sz="1200" dirty="0"/>
              <a:t>每周六</a:t>
            </a:r>
            <a:r>
              <a:rPr lang="en-NZ" altLang="zh-CN" sz="1200" dirty="0"/>
              <a:t> </a:t>
            </a:r>
            <a:r>
              <a:rPr lang="zh-CN" altLang="en-US" sz="1200" dirty="0"/>
              <a:t>上午</a:t>
            </a:r>
            <a:r>
              <a:rPr lang="en-NZ" altLang="zh-CN" sz="1200" dirty="0"/>
              <a:t>10.00 – 12.00 </a:t>
            </a:r>
            <a:br>
              <a:rPr lang="en-NZ" altLang="zh-CN" sz="1200" dirty="0"/>
            </a:br>
            <a:r>
              <a:rPr lang="en-NZ" altLang="zh-CN" sz="1200" dirty="0"/>
              <a:t>Flora: 021 201 9577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幼儿音乐谷 </a:t>
            </a:r>
            <a:br>
              <a:rPr lang="en-NZ" altLang="zh-CN" sz="1200" b="1" dirty="0"/>
            </a:br>
            <a:r>
              <a:rPr lang="zh-CN" altLang="en-US" sz="1200" dirty="0"/>
              <a:t>第</a:t>
            </a:r>
            <a:r>
              <a:rPr lang="en-NZ" altLang="zh-CN" sz="1200" dirty="0"/>
              <a:t>2</a:t>
            </a:r>
            <a:r>
              <a:rPr lang="zh-CN" altLang="en-US" sz="1200" dirty="0"/>
              <a:t>、</a:t>
            </a:r>
            <a:r>
              <a:rPr lang="en-NZ" altLang="zh-CN" sz="1200" dirty="0"/>
              <a:t>4</a:t>
            </a:r>
            <a:r>
              <a:rPr lang="zh-CN" altLang="en-US" sz="1200" dirty="0"/>
              <a:t>、</a:t>
            </a:r>
            <a:r>
              <a:rPr lang="en-NZ" altLang="zh-CN" sz="1200" dirty="0"/>
              <a:t>5</a:t>
            </a:r>
            <a:r>
              <a:rPr lang="zh-CN" altLang="en-US" sz="1200" dirty="0"/>
              <a:t>的周四（学期中</a:t>
            </a:r>
            <a:r>
              <a:rPr lang="en-NZ" altLang="zh-CN" sz="1200" dirty="0"/>
              <a:t>) </a:t>
            </a:r>
            <a:br>
              <a:rPr lang="en-NZ" altLang="zh-CN" sz="1200" dirty="0"/>
            </a:br>
            <a:r>
              <a:rPr lang="zh-CN" altLang="en-US" sz="1200" dirty="0"/>
              <a:t>上午</a:t>
            </a:r>
            <a:r>
              <a:rPr lang="en-NZ" altLang="zh-CN" sz="1200" dirty="0"/>
              <a:t>10.30 – 12.00 </a:t>
            </a:r>
            <a:br>
              <a:rPr lang="en-NZ" altLang="zh-CN" sz="1200" dirty="0"/>
            </a:br>
            <a:r>
              <a:rPr lang="en-US" altLang="zh-CN" sz="1200" dirty="0"/>
              <a:t>Maki</a:t>
            </a:r>
            <a:r>
              <a:rPr lang="en-NZ" altLang="zh-CN" sz="1200" dirty="0"/>
              <a:t>:</a:t>
            </a:r>
            <a:r>
              <a:rPr lang="zh-CN" altLang="en-US" sz="1200" dirty="0"/>
              <a:t> </a:t>
            </a:r>
            <a:r>
              <a:rPr lang="en-NZ" altLang="zh-CN" sz="1200" dirty="0"/>
              <a:t>027</a:t>
            </a:r>
            <a:r>
              <a:rPr lang="zh-CN" altLang="en-US" sz="1200" dirty="0"/>
              <a:t> </a:t>
            </a:r>
            <a:r>
              <a:rPr lang="en-NZ" altLang="zh-CN" sz="1200" dirty="0"/>
              <a:t>3803627</a:t>
            </a:r>
            <a:r>
              <a:rPr lang="zh-CN" altLang="en-US" sz="1200" dirty="0"/>
              <a:t> （日文）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食物银行 </a:t>
            </a:r>
            <a:br>
              <a:rPr lang="en-NZ" altLang="zh-CN" sz="1200" b="1" dirty="0"/>
            </a:br>
            <a:r>
              <a:rPr lang="zh-CN" altLang="en-US" sz="1200" dirty="0"/>
              <a:t>联络</a:t>
            </a:r>
            <a:r>
              <a:rPr lang="en-NZ" altLang="zh-CN" sz="1200" dirty="0"/>
              <a:t> Caroline/</a:t>
            </a:r>
            <a:r>
              <a:rPr lang="en-NZ" altLang="zh-CN" sz="1200" dirty="0" err="1"/>
              <a:t>Dalice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福音插花 </a:t>
            </a:r>
            <a:br>
              <a:rPr lang="en-NZ" altLang="zh-CN" sz="1200" b="1" dirty="0"/>
            </a:br>
            <a:r>
              <a:rPr lang="zh-CN" altLang="en-US" sz="1200" dirty="0"/>
              <a:t>不定期</a:t>
            </a:r>
            <a:br>
              <a:rPr lang="en-NZ" altLang="zh-CN" sz="1200" b="1" dirty="0"/>
            </a:br>
            <a:r>
              <a:rPr lang="en-NZ" altLang="zh-CN" sz="1200" dirty="0"/>
              <a:t>Annie Zhang: 027 3939345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英语班</a:t>
            </a:r>
            <a:endParaRPr lang="en-NZ" altLang="zh-CN" sz="1200" b="1" dirty="0"/>
          </a:p>
          <a:p>
            <a:r>
              <a:rPr lang="zh-CN" altLang="en-US" sz="1200" dirty="0"/>
              <a:t>     每周一</a:t>
            </a:r>
            <a:r>
              <a:rPr lang="en-NZ" altLang="zh-CN" sz="1200" dirty="0"/>
              <a:t>10-2</a:t>
            </a:r>
            <a:r>
              <a:rPr lang="en-US" altLang="zh-CN" sz="1200" dirty="0"/>
              <a:t>pm@</a:t>
            </a:r>
            <a:r>
              <a:rPr lang="zh-CN" altLang="en-US" sz="1200" dirty="0"/>
              <a:t>教会楼下</a:t>
            </a:r>
            <a:endParaRPr lang="en-US" altLang="zh-CN" sz="1200" dirty="0"/>
          </a:p>
          <a:p>
            <a:r>
              <a:rPr lang="en-US" altLang="zh-CN" sz="1200" dirty="0"/>
              <a:t>     </a:t>
            </a:r>
            <a:r>
              <a:rPr lang="en-NZ" altLang="zh-CN" sz="1200" dirty="0">
                <a:latin typeface="Calibri" panose="020F0502020204030204"/>
              </a:rPr>
              <a:t>G</a:t>
            </a:r>
            <a:r>
              <a:rPr lang="en-US" altLang="zh-CN" sz="1200" dirty="0">
                <a:latin typeface="Calibri" panose="020F0502020204030204"/>
              </a:rPr>
              <a:t>race</a:t>
            </a:r>
            <a:r>
              <a:rPr lang="en-NZ" sz="1200" dirty="0"/>
              <a:t> </a:t>
            </a:r>
            <a:r>
              <a:rPr lang="zh-CN" altLang="en-US" sz="1200" dirty="0"/>
              <a:t>：</a:t>
            </a:r>
            <a:r>
              <a:rPr lang="en-NZ" sz="1200" dirty="0"/>
              <a:t>0226387288</a:t>
            </a:r>
            <a:endParaRPr lang="en-US" altLang="zh-CN" sz="1200" dirty="0"/>
          </a:p>
          <a:p>
            <a:endParaRPr lang="en-NZ" altLang="zh-CN" sz="1200" dirty="0"/>
          </a:p>
          <a:p>
            <a:endParaRPr lang="en-NZ" altLang="zh-CN" sz="1200" dirty="0"/>
          </a:p>
          <a:p>
            <a:endParaRPr lang="en-NZ" altLang="zh-CN" sz="1200" dirty="0"/>
          </a:p>
          <a:p>
            <a:r>
              <a:rPr lang="zh-CN" altLang="en-US" sz="1200" i="1" kern="0" dirty="0">
                <a:cs typeface="Arial" panose="020B0604020202020204" pitchFamily="34" charset="0"/>
              </a:rPr>
              <a:t>如有特殊紧急的祷告需求，请联络</a:t>
            </a:r>
            <a:r>
              <a:rPr lang="zh-CN" altLang="en-US" sz="1200" b="1" i="1" kern="0" dirty="0">
                <a:cs typeface="Arial" panose="020B0604020202020204" pitchFamily="34" charset="0"/>
              </a:rPr>
              <a:t>叶牧师</a:t>
            </a:r>
            <a:r>
              <a:rPr lang="en-NZ" altLang="zh-CN" sz="1200" b="1" i="1" kern="0" dirty="0">
                <a:cs typeface="Arial" panose="020B0604020202020204" pitchFamily="34" charset="0"/>
              </a:rPr>
              <a:t>/</a:t>
            </a:r>
            <a:r>
              <a:rPr lang="zh-CN" altLang="en-US" sz="1200" b="1" i="1" kern="0" dirty="0">
                <a:cs typeface="Arial" panose="020B0604020202020204" pitchFamily="34" charset="0"/>
              </a:rPr>
              <a:t>文华传道</a:t>
            </a:r>
            <a:r>
              <a:rPr lang="zh-CN" altLang="en-US" sz="1200" i="1" kern="0" dirty="0">
                <a:cs typeface="Arial" panose="020B0604020202020204" pitchFamily="34" charset="0"/>
              </a:rPr>
              <a:t>，教会的</a:t>
            </a:r>
            <a:r>
              <a:rPr lang="zh-CN" altLang="en-US" sz="1200" b="1" i="1" kern="0" dirty="0">
                <a:cs typeface="Arial" panose="020B0604020202020204" pitchFamily="34" charset="0"/>
              </a:rPr>
              <a:t>代祷服事团队</a:t>
            </a:r>
            <a:r>
              <a:rPr lang="zh-CN" altLang="en-US" sz="1200" i="1" kern="0" dirty="0">
                <a:cs typeface="Arial" panose="020B0604020202020204" pitchFamily="34" charset="0"/>
              </a:rPr>
              <a:t>会为您祷告。</a:t>
            </a:r>
            <a:endParaRPr lang="en-NZ" altLang="zh-CN" sz="1200" i="1" kern="0" dirty="0"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4581862-8FFE-9125-9E15-3B524120092A}"/>
              </a:ext>
            </a:extLst>
          </p:cNvPr>
          <p:cNvGrpSpPr/>
          <p:nvPr/>
        </p:nvGrpSpPr>
        <p:grpSpPr>
          <a:xfrm>
            <a:off x="6164530" y="201934"/>
            <a:ext cx="3275185" cy="1953866"/>
            <a:chOff x="6201302" y="201935"/>
            <a:chExt cx="3117909" cy="1617836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5A7EE9C-4D70-4EE8-B5D7-CAFA7C392898}"/>
                </a:ext>
              </a:extLst>
            </p:cNvPr>
            <p:cNvSpPr txBox="1"/>
            <p:nvPr/>
          </p:nvSpPr>
          <p:spPr>
            <a:xfrm>
              <a:off x="6217418" y="201935"/>
              <a:ext cx="31017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zh-CN" altLang="en-US" b="1" u="sng" dirty="0"/>
                <a:t>教会消息</a:t>
              </a:r>
              <a:endParaRPr lang="en-NZ" altLang="zh-CN" b="1" u="sng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F18A6AC-FAD7-4BE1-946B-A0242C3CEAA8}"/>
                </a:ext>
              </a:extLst>
            </p:cNvPr>
            <p:cNvSpPr/>
            <p:nvPr/>
          </p:nvSpPr>
          <p:spPr>
            <a:xfrm>
              <a:off x="6201302" y="545549"/>
              <a:ext cx="2870678" cy="1274222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just">
                <a:spcBef>
                  <a:spcPts val="600"/>
                </a:spcBef>
              </a:pPr>
              <a:r>
                <a:rPr lang="zh-CN" altLang="en-US" sz="1600" b="1" u="sng" dirty="0"/>
                <a:t>遇见神</a:t>
              </a:r>
              <a:r>
                <a:rPr lang="en-NZ" sz="1600" b="1" u="sng" dirty="0"/>
                <a:t> (</a:t>
              </a:r>
              <a:r>
                <a:rPr lang="zh-CN" altLang="en-US" sz="1600" b="1" u="sng" dirty="0"/>
                <a:t>教会敬拜祷告会</a:t>
              </a:r>
              <a:r>
                <a:rPr lang="en-NZ" altLang="zh-CN" sz="1600" b="1" u="sng" dirty="0"/>
                <a:t>)</a:t>
              </a:r>
              <a:r>
                <a:rPr lang="en-NZ" sz="1600" b="1" u="sng" dirty="0"/>
                <a:t> </a:t>
              </a:r>
            </a:p>
            <a:p>
              <a:pPr algn="just">
                <a:spcBef>
                  <a:spcPts val="600"/>
                </a:spcBef>
              </a:pPr>
              <a:r>
                <a:rPr lang="zh-CN" altLang="en-US" sz="1100" dirty="0"/>
                <a:t>（每月第一和第三个主日晚上七点） </a:t>
              </a:r>
              <a:endParaRPr lang="en-NZ" altLang="zh-CN" sz="1100" dirty="0"/>
            </a:p>
            <a:p>
              <a:pPr algn="just">
                <a:spcBef>
                  <a:spcPts val="600"/>
                </a:spcBef>
              </a:pPr>
              <a:r>
                <a:rPr lang="en-NZ" altLang="zh-CN" sz="1100" dirty="0"/>
                <a:t>12</a:t>
              </a:r>
              <a:r>
                <a:rPr lang="zh-CN" altLang="en-US" sz="1100" dirty="0"/>
                <a:t>月</a:t>
              </a:r>
              <a:r>
                <a:rPr lang="en-NZ" altLang="zh-CN" sz="1100" dirty="0"/>
                <a:t>3</a:t>
              </a:r>
              <a:r>
                <a:rPr lang="zh-CN" altLang="en-US" sz="1100" dirty="0"/>
                <a:t>号</a:t>
              </a:r>
              <a:r>
                <a:rPr lang="zh-CN" altLang="en-US" sz="1100" b="1" dirty="0"/>
                <a:t>（今晚）</a:t>
              </a:r>
              <a:r>
                <a:rPr lang="en-NZ" altLang="zh-CN" sz="1100" dirty="0"/>
                <a:t>@ 7</a:t>
              </a:r>
              <a:r>
                <a:rPr lang="zh-CN" altLang="en-US" sz="1100" dirty="0"/>
                <a:t>点</a:t>
              </a:r>
              <a:r>
                <a:rPr lang="en-NZ" altLang="zh-CN" sz="1100" dirty="0"/>
                <a:t>-8</a:t>
              </a:r>
              <a:r>
                <a:rPr lang="zh-CN" altLang="en-US" sz="1100" dirty="0"/>
                <a:t>点 于小厅 举行</a:t>
              </a:r>
              <a:endParaRPr lang="en-NZ" altLang="zh-CN" sz="1100" dirty="0"/>
            </a:p>
            <a:p>
              <a:pPr algn="just"/>
              <a:r>
                <a:rPr lang="zh-CN" altLang="en-US" sz="1100" b="1" dirty="0"/>
                <a:t>您可以在不同的语言组里用母语祷告。</a:t>
              </a:r>
              <a:endParaRPr lang="en-NZ" altLang="zh-CN" sz="1100" b="1" dirty="0"/>
            </a:p>
            <a:p>
              <a:pPr algn="just"/>
              <a:endParaRPr lang="en-NZ" altLang="zh-CN" sz="800" dirty="0"/>
            </a:p>
            <a:p>
              <a:pPr algn="just"/>
              <a:r>
                <a:rPr lang="zh-CN" altLang="en-US" sz="1600" b="1" u="sng" dirty="0"/>
                <a:t>月度崇拜</a:t>
              </a:r>
              <a:r>
                <a:rPr lang="en-NZ" altLang="zh-CN" sz="1600" b="1" u="sng" dirty="0"/>
                <a:t> </a:t>
              </a:r>
              <a:r>
                <a:rPr lang="zh-CN" altLang="en-US" sz="1100" b="1" u="sng" dirty="0"/>
                <a:t>不同语言</a:t>
              </a:r>
              <a:r>
                <a:rPr lang="en-NZ" altLang="zh-CN" sz="1100" b="1" u="sng" dirty="0"/>
                <a:t>(</a:t>
              </a:r>
              <a:r>
                <a:rPr lang="zh-CN" altLang="en-US" sz="1100" b="1" u="sng" dirty="0"/>
                <a:t>每月一次</a:t>
              </a:r>
              <a:r>
                <a:rPr lang="en-NZ" altLang="zh-CN" sz="1100" b="1" u="sng" dirty="0"/>
                <a:t>)</a:t>
              </a:r>
              <a:endParaRPr lang="en-US" altLang="zh-CN" sz="1100" b="1" u="sng" dirty="0"/>
            </a:p>
            <a:p>
              <a:pPr algn="just"/>
              <a:r>
                <a:rPr lang="zh-CN" altLang="en-US" sz="1100" dirty="0"/>
                <a:t>中文崇拜：最后一个</a:t>
              </a:r>
              <a:r>
                <a:rPr lang="zh-CN" altLang="en-US" sz="1100" b="1" dirty="0"/>
                <a:t>周五</a:t>
              </a:r>
              <a:r>
                <a:rPr lang="zh-CN" altLang="en-US" sz="1100" dirty="0"/>
                <a:t>晚 </a:t>
              </a:r>
              <a:r>
                <a:rPr lang="en-NZ" altLang="zh-CN" sz="1100" dirty="0"/>
                <a:t>7:30 </a:t>
              </a:r>
              <a:r>
                <a:rPr lang="zh-CN" altLang="en-US" sz="1100" dirty="0"/>
                <a:t>  </a:t>
              </a:r>
              <a:endParaRPr lang="en-NZ" altLang="zh-CN" sz="1100" b="1" dirty="0"/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5CEECD7-FAB3-4C19-9B0C-8744BABA885E}"/>
              </a:ext>
            </a:extLst>
          </p:cNvPr>
          <p:cNvSpPr/>
          <p:nvPr/>
        </p:nvSpPr>
        <p:spPr>
          <a:xfrm>
            <a:off x="147970" y="4859781"/>
            <a:ext cx="5561705" cy="755126"/>
          </a:xfrm>
          <a:prstGeom prst="roundRect">
            <a:avLst>
              <a:gd name="adj" fmla="val 497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1300" b="1" u="sng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zh-CN" altLang="en-US" sz="1300" b="1" u="sng" dirty="0">
                <a:solidFill>
                  <a:schemeClr val="tx1"/>
                </a:solidFill>
              </a:rPr>
              <a:t>紧急救助食物银行</a:t>
            </a:r>
            <a:endParaRPr lang="en-US" altLang="zh-CN" sz="1300" b="1" u="sng" dirty="0">
              <a:solidFill>
                <a:schemeClr val="tx1"/>
              </a:solidFill>
            </a:endParaRPr>
          </a:p>
          <a:p>
            <a:r>
              <a:rPr lang="en-NZ" altLang="zh-CN" sz="1300" dirty="0">
                <a:solidFill>
                  <a:schemeClr val="tx1"/>
                </a:solidFill>
              </a:rPr>
              <a:t>Caroline La </a:t>
            </a:r>
            <a:r>
              <a:rPr lang="en-US" altLang="zh-CN" sz="1300" dirty="0">
                <a:solidFill>
                  <a:schemeClr val="tx1"/>
                </a:solidFill>
              </a:rPr>
              <a:t>Grange: 021 124 6996, </a:t>
            </a:r>
            <a:r>
              <a:rPr lang="en-US" altLang="zh-CN" sz="1300" dirty="0">
                <a:solidFill>
                  <a:schemeClr val="tx1"/>
                </a:solidFill>
                <a:hlinkClick r:id="rId6"/>
              </a:rPr>
              <a:t>carolinelagrange7@gmail.com</a:t>
            </a:r>
            <a:endParaRPr lang="en-US" altLang="zh-CN" sz="1300" dirty="0">
              <a:solidFill>
                <a:schemeClr val="tx1"/>
              </a:solidFill>
            </a:endParaRPr>
          </a:p>
          <a:p>
            <a:r>
              <a:rPr lang="es-ES" sz="1300" dirty="0" err="1">
                <a:solidFill>
                  <a:schemeClr val="tx1"/>
                </a:solidFill>
              </a:rPr>
              <a:t>Dalice</a:t>
            </a:r>
            <a:r>
              <a:rPr lang="es-ES" sz="1300" dirty="0">
                <a:solidFill>
                  <a:schemeClr val="tx1"/>
                </a:solidFill>
              </a:rPr>
              <a:t> Yang: 022 065 1109, </a:t>
            </a:r>
            <a:r>
              <a:rPr lang="es-ES" sz="1300" dirty="0">
                <a:solidFill>
                  <a:schemeClr val="tx1"/>
                </a:solidFill>
                <a:hlinkClick r:id="rId7"/>
              </a:rPr>
              <a:t>yangjie625@gmail.com</a:t>
            </a:r>
            <a:endParaRPr lang="es-ES" sz="1300" dirty="0">
              <a:solidFill>
                <a:schemeClr val="tx1"/>
              </a:solidFill>
            </a:endParaRPr>
          </a:p>
          <a:p>
            <a:r>
              <a:rPr lang="en-NZ" sz="1300" dirty="0">
                <a:solidFill>
                  <a:schemeClr val="tx1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sz="1300" dirty="0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19809DA-29E3-CEE4-9A85-C791F1A9AECC}"/>
              </a:ext>
            </a:extLst>
          </p:cNvPr>
          <p:cNvGrpSpPr/>
          <p:nvPr/>
        </p:nvGrpSpPr>
        <p:grpSpPr>
          <a:xfrm>
            <a:off x="84613" y="5795579"/>
            <a:ext cx="5654259" cy="2539157"/>
            <a:chOff x="140885" y="5795579"/>
            <a:chExt cx="5654259" cy="2539157"/>
          </a:xfrm>
        </p:grpSpPr>
        <p:sp>
          <p:nvSpPr>
            <p:cNvPr id="30" name="TextBox 3">
              <a:extLst>
                <a:ext uri="{FF2B5EF4-FFF2-40B4-BE49-F238E27FC236}">
                  <a16:creationId xmlns:a16="http://schemas.microsoft.com/office/drawing/2014/main" id="{F14C9379-5ED7-4A59-B7BC-1F0BBCC16AB3}"/>
                </a:ext>
              </a:extLst>
            </p:cNvPr>
            <p:cNvSpPr txBox="1"/>
            <p:nvPr/>
          </p:nvSpPr>
          <p:spPr>
            <a:xfrm>
              <a:off x="140885" y="5795579"/>
              <a:ext cx="5654259" cy="2539157"/>
            </a:xfrm>
            <a:prstGeom prst="rect">
              <a:avLst/>
            </a:prstGeom>
            <a:noFill/>
            <a:ln cap="flat">
              <a:solidFill>
                <a:schemeClr val="accent1"/>
              </a:solidFill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400" b="1" dirty="0">
                  <a:solidFill>
                    <a:srgbClr val="000000"/>
                  </a:solidFill>
                  <a:latin typeface="Calibri" panose="020F0502020204030204"/>
                </a:rPr>
                <a:t>通过在</a:t>
              </a:r>
              <a:r>
                <a:rPr lang="zh-CN" altLang="en-US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本教会奉献支持神的事工？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100" dirty="0">
                  <a:solidFill>
                    <a:srgbClr val="000000"/>
                  </a:solidFill>
                  <a:latin typeface="Calibri" panose="020F0502020204030204"/>
                </a:rPr>
                <a:t>联络教会办公室，或只需简单填写下列内容并递交给前台</a:t>
              </a:r>
              <a:endParaRPr lang="en-NZ" altLang="zh-CN" sz="11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000" dirty="0">
                  <a:solidFill>
                    <a:srgbClr val="000000"/>
                  </a:solidFill>
                  <a:latin typeface="Calibri" panose="020F0502020204030204"/>
                </a:rPr>
                <a:t>（请自己也务必保留此记录！！）</a:t>
              </a:r>
              <a:br>
                <a:rPr lang="en-NZ" sz="1000" dirty="0">
                  <a:solidFill>
                    <a:srgbClr val="000000"/>
                  </a:solidFill>
                  <a:latin typeface="Calibri" panose="020F0502020204030204"/>
                </a:rPr>
              </a:br>
              <a:endParaRPr lang="en-NZ" sz="10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171450" marR="0" lvl="0" indent="-17145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请给我一个奉献号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</a:t>
              </a: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并非必须，但如果您有了奉献号作为参考备注，请连贯一致地使用）</a:t>
              </a:r>
              <a:endParaRPr lang="en-NZ" altLang="zh-CN" sz="1000" i="1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R="0" lvl="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需要</a:t>
              </a:r>
              <a:r>
                <a:rPr lang="en-NZ" altLang="zh-CN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不需要</a:t>
              </a:r>
              <a:endParaRPr lang="en-NZ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marL="171450" lvl="0" indent="-171450">
                <a:spcBef>
                  <a:spcPts val="600"/>
                </a:spcBef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我需要奉献收据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用作税务局退税，每个财务年度结束后开具）</a:t>
              </a:r>
              <a:b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</a:b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收据上请开具我的名字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请拼写清晰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)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：</a:t>
              </a:r>
              <a:endParaRPr lang="en-NZ" sz="12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just" defTabSz="457200" rtl="0" fontAlgn="auto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    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并发至我的电邮信箱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（请拼写清晰）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:</a:t>
              </a: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NZ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一般</a:t>
              </a:r>
              <a:r>
                <a:rPr lang="en-NZ" altLang="zh-CN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/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什一奉献</a:t>
              </a:r>
              <a:r>
                <a:rPr lang="en-NZ" altLang="zh-CN" sz="1200" b="1" dirty="0">
                  <a:solidFill>
                    <a:srgbClr val="000000"/>
                  </a:solidFill>
                  <a:latin typeface="Calibri" panose="020F0502020204030204"/>
                </a:rPr>
                <a:t>   </a:t>
              </a:r>
              <a:r>
                <a:rPr lang="en-NZ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12-3050-0301948-00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；食品银行 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-03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；外展事工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 -04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1FB9B0D-8015-42E9-A8B8-3EC7EE3775B2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441894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95AF974-D41D-45D0-B6E9-DAF121D1898B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911483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83761043-FDA2-4CA4-8451-68A90B6C59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181"/>
            <a:stretch/>
          </p:blipFill>
          <p:spPr>
            <a:xfrm>
              <a:off x="304286" y="5904121"/>
              <a:ext cx="594371" cy="507813"/>
            </a:xfrm>
            <a:prstGeom prst="rect">
              <a:avLst/>
            </a:prstGeom>
          </p:spPr>
        </p:pic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8610AB7-9E25-7A24-A98C-4DD54851F4DB}"/>
              </a:ext>
            </a:extLst>
          </p:cNvPr>
          <p:cNvSpPr/>
          <p:nvPr/>
        </p:nvSpPr>
        <p:spPr>
          <a:xfrm>
            <a:off x="6181459" y="2570784"/>
            <a:ext cx="2676855" cy="1295881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400" b="1" u="sng" dirty="0">
                <a:solidFill>
                  <a:schemeClr val="tx1"/>
                </a:solidFill>
              </a:rPr>
              <a:t>2023 </a:t>
            </a:r>
            <a:r>
              <a:rPr lang="zh-CN" altLang="en-US" sz="1400" b="1" u="sng" dirty="0">
                <a:solidFill>
                  <a:schemeClr val="tx1"/>
                </a:solidFill>
              </a:rPr>
              <a:t>同工感恩晚餐会</a:t>
            </a:r>
            <a:endParaRPr lang="en-US" altLang="zh-CN" sz="500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时间</a:t>
            </a:r>
            <a:r>
              <a:rPr lang="en-US" altLang="zh-CN" sz="1200" dirty="0">
                <a:solidFill>
                  <a:schemeClr val="tx1"/>
                </a:solidFill>
              </a:rPr>
              <a:t>: 12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10</a:t>
            </a:r>
            <a:r>
              <a:rPr lang="zh-CN" altLang="en-US" sz="1200" dirty="0">
                <a:solidFill>
                  <a:schemeClr val="tx1"/>
                </a:solidFill>
              </a:rPr>
              <a:t>号</a:t>
            </a:r>
            <a:br>
              <a:rPr lang="en-US" altLang="zh-CN" sz="1200" dirty="0">
                <a:solidFill>
                  <a:schemeClr val="tx1"/>
                </a:solidFill>
              </a:rPr>
            </a:br>
            <a:r>
              <a:rPr lang="zh-CN" altLang="en-US" sz="1200" dirty="0">
                <a:solidFill>
                  <a:schemeClr val="tx1"/>
                </a:solidFill>
              </a:rPr>
              <a:t>晚上 </a:t>
            </a:r>
            <a:r>
              <a:rPr lang="en-NZ" altLang="zh-CN" sz="1200" dirty="0">
                <a:solidFill>
                  <a:schemeClr val="tx1"/>
                </a:solidFill>
              </a:rPr>
              <a:t>6 </a:t>
            </a:r>
            <a:r>
              <a:rPr lang="zh-CN" altLang="en-US" sz="1200" dirty="0">
                <a:solidFill>
                  <a:schemeClr val="tx1"/>
                </a:solidFill>
              </a:rPr>
              <a:t>点</a:t>
            </a:r>
            <a:br>
              <a:rPr lang="en-US" altLang="zh-CN" sz="1200" dirty="0">
                <a:solidFill>
                  <a:schemeClr val="tx1"/>
                </a:solidFill>
              </a:rPr>
            </a:br>
            <a:r>
              <a:rPr lang="zh-CN" altLang="en-US" sz="1200" dirty="0">
                <a:solidFill>
                  <a:schemeClr val="tx1"/>
                </a:solidFill>
              </a:rPr>
              <a:t>欢迎所有服事人员参加。非常感谢你们这一年对教会的爱与辛勤付出！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5606BA6-28BB-6C84-17BC-B285174590E8}"/>
              </a:ext>
            </a:extLst>
          </p:cNvPr>
          <p:cNvSpPr/>
          <p:nvPr/>
        </p:nvSpPr>
        <p:spPr>
          <a:xfrm>
            <a:off x="6196283" y="4184567"/>
            <a:ext cx="2676855" cy="1429934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NZ" altLang="zh-CN" sz="1400" b="1" u="sng" dirty="0">
                <a:solidFill>
                  <a:schemeClr val="tx1"/>
                </a:solidFill>
              </a:rPr>
              <a:t>2023</a:t>
            </a:r>
            <a:r>
              <a:rPr lang="zh-CN" altLang="en-US" sz="1400" b="1" u="sng" dirty="0">
                <a:solidFill>
                  <a:schemeClr val="tx1"/>
                </a:solidFill>
              </a:rPr>
              <a:t> 圣诞庆祝晚会</a:t>
            </a:r>
            <a:endParaRPr lang="en-US" altLang="zh-CN" sz="500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时间</a:t>
            </a:r>
            <a:r>
              <a:rPr lang="en-US" altLang="zh-CN" sz="1200" dirty="0">
                <a:solidFill>
                  <a:schemeClr val="tx1"/>
                </a:solidFill>
              </a:rPr>
              <a:t>: 12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17</a:t>
            </a:r>
            <a:r>
              <a:rPr lang="zh-CN" altLang="en-US" sz="1200" dirty="0">
                <a:solidFill>
                  <a:schemeClr val="tx1"/>
                </a:solidFill>
              </a:rPr>
              <a:t>号</a:t>
            </a:r>
            <a:br>
              <a:rPr lang="en-US" altLang="zh-CN" sz="1200" dirty="0">
                <a:solidFill>
                  <a:schemeClr val="tx1"/>
                </a:solidFill>
              </a:rPr>
            </a:br>
            <a:r>
              <a:rPr lang="zh-CN" altLang="en-US" sz="1200" dirty="0">
                <a:solidFill>
                  <a:schemeClr val="tx1"/>
                </a:solidFill>
              </a:rPr>
              <a:t>晚上 </a:t>
            </a:r>
            <a:r>
              <a:rPr lang="en-NZ" altLang="zh-CN" sz="1200" dirty="0">
                <a:solidFill>
                  <a:schemeClr val="tx1"/>
                </a:solidFill>
              </a:rPr>
              <a:t>7-8:</a:t>
            </a:r>
            <a:r>
              <a:rPr lang="zh-CN" altLang="en-US" sz="1200" dirty="0">
                <a:solidFill>
                  <a:schemeClr val="tx1"/>
                </a:solidFill>
              </a:rPr>
              <a:t> </a:t>
            </a:r>
            <a:r>
              <a:rPr lang="en-NZ" altLang="zh-CN" sz="1200" dirty="0">
                <a:solidFill>
                  <a:schemeClr val="tx1"/>
                </a:solidFill>
              </a:rPr>
              <a:t>30 </a:t>
            </a:r>
            <a:r>
              <a:rPr lang="zh-CN" altLang="en-US" sz="1200" dirty="0">
                <a:solidFill>
                  <a:schemeClr val="tx1"/>
                </a:solidFill>
              </a:rPr>
              <a:t>点</a:t>
            </a:r>
            <a:br>
              <a:rPr lang="en-US" altLang="zh-CN" sz="1200" dirty="0">
                <a:solidFill>
                  <a:schemeClr val="tx1"/>
                </a:solidFill>
              </a:rPr>
            </a:br>
            <a:r>
              <a:rPr lang="zh-CN" altLang="en-US" sz="1200" dirty="0">
                <a:solidFill>
                  <a:schemeClr val="tx1"/>
                </a:solidFill>
              </a:rPr>
              <a:t>之后会有聚餐，欢迎与我们一同庆祝耶稣的诞生，并请带一道菜来分享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F877DE3-BD7C-52C6-022F-60452DC218F5}"/>
              </a:ext>
            </a:extLst>
          </p:cNvPr>
          <p:cNvSpPr/>
          <p:nvPr/>
        </p:nvSpPr>
        <p:spPr>
          <a:xfrm>
            <a:off x="6196282" y="5960001"/>
            <a:ext cx="2676855" cy="1683267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社区活动需要志愿者</a:t>
            </a:r>
            <a:endParaRPr lang="en-US" altLang="zh-CN" sz="500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时间</a:t>
            </a:r>
            <a:r>
              <a:rPr lang="en-US" altLang="zh-CN" sz="1200" dirty="0">
                <a:solidFill>
                  <a:schemeClr val="tx1"/>
                </a:solidFill>
              </a:rPr>
              <a:t>: 12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8</a:t>
            </a:r>
            <a:r>
              <a:rPr lang="zh-CN" altLang="en-US" sz="1200" dirty="0">
                <a:solidFill>
                  <a:schemeClr val="tx1"/>
                </a:solidFill>
              </a:rPr>
              <a:t>号</a:t>
            </a:r>
            <a:br>
              <a:rPr lang="en-US" altLang="zh-CN" sz="1200" dirty="0">
                <a:solidFill>
                  <a:schemeClr val="tx1"/>
                </a:solidFill>
              </a:rPr>
            </a:br>
            <a:r>
              <a:rPr lang="zh-CN" altLang="en-US" sz="1200" dirty="0">
                <a:solidFill>
                  <a:schemeClr val="tx1"/>
                </a:solidFill>
              </a:rPr>
              <a:t>晚上 </a:t>
            </a:r>
            <a:r>
              <a:rPr lang="en-NZ" altLang="zh-CN" sz="1200" dirty="0">
                <a:solidFill>
                  <a:schemeClr val="tx1"/>
                </a:solidFill>
              </a:rPr>
              <a:t>6:30 -8 </a:t>
            </a:r>
            <a:r>
              <a:rPr lang="zh-CN" altLang="en-US" sz="1200" dirty="0">
                <a:solidFill>
                  <a:schemeClr val="tx1"/>
                </a:solidFill>
              </a:rPr>
              <a:t>点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地点：</a:t>
            </a:r>
            <a:r>
              <a:rPr lang="en-US" altLang="zh-CN" sz="1200" dirty="0">
                <a:solidFill>
                  <a:schemeClr val="tx1"/>
                </a:solidFill>
              </a:rPr>
              <a:t>Mairangi Bay Village Green, </a:t>
            </a:r>
            <a:r>
              <a:rPr lang="en-US" altLang="zh-CN" sz="1200" dirty="0" err="1">
                <a:solidFill>
                  <a:schemeClr val="tx1"/>
                </a:solidFill>
              </a:rPr>
              <a:t>Sidmouth</a:t>
            </a:r>
            <a:r>
              <a:rPr lang="en-US" altLang="zh-CN" sz="1200" dirty="0">
                <a:solidFill>
                  <a:schemeClr val="tx1"/>
                </a:solidFill>
              </a:rPr>
              <a:t> Street</a:t>
            </a:r>
            <a:br>
              <a:rPr lang="en-US" altLang="zh-CN" sz="1200" dirty="0">
                <a:solidFill>
                  <a:schemeClr val="tx1"/>
                </a:solidFill>
              </a:rPr>
            </a:br>
            <a:r>
              <a:rPr lang="zh-CN" altLang="en-US" sz="1200" dirty="0">
                <a:solidFill>
                  <a:schemeClr val="tx1"/>
                </a:solidFill>
              </a:rPr>
              <a:t>社区圣诞活动，需要志愿者唱歌，详情及报名请咨询叶牧师。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321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93241</TotalTime>
  <Words>1924</Words>
  <Application>Microsoft Office PowerPoint</Application>
  <PresentationFormat>Custom</PresentationFormat>
  <Paragraphs>121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等线</vt:lpstr>
      <vt:lpstr>system-ui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 Branc</dc:creator>
  <cp:lastModifiedBy>Office</cp:lastModifiedBy>
  <cp:revision>2862</cp:revision>
  <cp:lastPrinted>2023-12-01T00:37:18Z</cp:lastPrinted>
  <dcterms:created xsi:type="dcterms:W3CDTF">2016-04-12T21:55:16Z</dcterms:created>
  <dcterms:modified xsi:type="dcterms:W3CDTF">2023-12-01T00:37:20Z</dcterms:modified>
</cp:coreProperties>
</file>